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73" r:id="rId4"/>
    <p:sldId id="283" r:id="rId5"/>
    <p:sldId id="285" r:id="rId6"/>
    <p:sldId id="286" r:id="rId7"/>
    <p:sldId id="276" r:id="rId8"/>
    <p:sldId id="284" r:id="rId9"/>
    <p:sldId id="278" r:id="rId10"/>
    <p:sldId id="281" r:id="rId11"/>
    <p:sldId id="280" r:id="rId12"/>
    <p:sldId id="282" r:id="rId13"/>
    <p:sldId id="279" r:id="rId14"/>
    <p:sldId id="26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se " initials="A" lastIdx="1" clrIdx="0">
    <p:extLst>
      <p:ext uri="{19B8F6BF-5375-455C-9EA6-DF929625EA0E}">
        <p15:presenceInfo xmlns:p15="http://schemas.microsoft.com/office/powerpoint/2012/main" userId="210160eb8d3a7d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B9A"/>
    <a:srgbClr val="074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10260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745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04004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3262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5243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2025/10/13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03472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2025/10/13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49002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83567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4288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69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26148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2221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2025/10/13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07319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2025/10/13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8735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2025/10/13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8017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95642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1009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FD7E874-8197-4932-8FCB-4FFBD39C8C6E}" type="datetimeFigureOut">
              <a:rPr lang="en-ZA" smtClean="0"/>
              <a:t>2025/10/13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A3F9D-A8D7-2D29-881F-CFFCF277982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515100"/>
            <a:ext cx="15367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ZA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916732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F2DB-32B8-F74F-DB9E-05F8ED9E2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511814"/>
            <a:ext cx="10063746" cy="11302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1" dirty="0" err="1">
                <a:solidFill>
                  <a:srgbClr val="FFC000"/>
                </a:solidFill>
              </a:rPr>
              <a:t>BootCamp</a:t>
            </a:r>
            <a:r>
              <a:rPr lang="en-US" sz="4800" b="1" dirty="0">
                <a:solidFill>
                  <a:srgbClr val="FFC000"/>
                </a:solidFill>
              </a:rPr>
              <a:t> </a:t>
            </a:r>
            <a:r>
              <a:rPr lang="en-US" sz="4800" b="1" dirty="0" err="1">
                <a:solidFill>
                  <a:srgbClr val="FFC000"/>
                </a:solidFill>
              </a:rPr>
              <a:t>Code&amp;Data</a:t>
            </a:r>
            <a:r>
              <a:rPr lang="en-US" sz="4800" b="1" dirty="0">
                <a:solidFill>
                  <a:srgbClr val="FFC000"/>
                </a:solidFill>
              </a:rPr>
              <a:t> – </a:t>
            </a:r>
            <a:r>
              <a:rPr lang="en-US" sz="2400" b="1" dirty="0" err="1">
                <a:solidFill>
                  <a:srgbClr val="FFC000"/>
                </a:solidFill>
              </a:rPr>
              <a:t>Variaveis</a:t>
            </a:r>
            <a:r>
              <a:rPr lang="en-US" sz="2400" b="1" dirty="0">
                <a:solidFill>
                  <a:srgbClr val="FFC000"/>
                </a:solidFill>
              </a:rPr>
              <a:t>, </a:t>
            </a:r>
            <a:r>
              <a:rPr lang="en-US" sz="2400" b="1" dirty="0" err="1">
                <a:solidFill>
                  <a:srgbClr val="FFC000"/>
                </a:solidFill>
              </a:rPr>
              <a:t>tipos</a:t>
            </a:r>
            <a:r>
              <a:rPr lang="en-US" sz="2400" b="1" dirty="0">
                <a:solidFill>
                  <a:srgbClr val="FFC000"/>
                </a:solidFill>
              </a:rPr>
              <a:t> de dados, </a:t>
            </a:r>
            <a:r>
              <a:rPr lang="en-US" sz="2400" b="1" dirty="0" err="1">
                <a:solidFill>
                  <a:srgbClr val="FFC000"/>
                </a:solidFill>
              </a:rPr>
              <a:t>operadores</a:t>
            </a:r>
            <a:r>
              <a:rPr lang="en-US" sz="2400" b="1" dirty="0">
                <a:solidFill>
                  <a:srgbClr val="FFC000"/>
                </a:solidFill>
              </a:rPr>
              <a:t>, </a:t>
            </a:r>
            <a:r>
              <a:rPr lang="en-US" sz="2400" b="1" dirty="0" err="1">
                <a:solidFill>
                  <a:srgbClr val="FFC000"/>
                </a:solidFill>
              </a:rPr>
              <a:t>desvio</a:t>
            </a:r>
            <a:r>
              <a:rPr lang="en-US" sz="2400" b="1" dirty="0">
                <a:solidFill>
                  <a:srgbClr val="FFC000"/>
                </a:solidFill>
              </a:rPr>
              <a:t> de </a:t>
            </a:r>
            <a:r>
              <a:rPr lang="en-US" sz="2400" b="1" dirty="0" err="1">
                <a:solidFill>
                  <a:srgbClr val="FFC000"/>
                </a:solidFill>
              </a:rPr>
              <a:t>fluxo</a:t>
            </a:r>
            <a:endParaRPr lang="en-US" sz="4800" b="1" dirty="0">
              <a:solidFill>
                <a:srgbClr val="FFC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5764BF-C123-8826-72CE-BC3D9EF7E492}"/>
              </a:ext>
            </a:extLst>
          </p:cNvPr>
          <p:cNvSpPr/>
          <p:nvPr/>
        </p:nvSpPr>
        <p:spPr>
          <a:xfrm>
            <a:off x="1370693" y="5642074"/>
            <a:ext cx="9440034" cy="505230"/>
          </a:xfrm>
          <a:prstGeom prst="round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8C11D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Eng Wise Niels Muronha – 14/10/2025</a:t>
            </a: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8C11D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3" name="Picture 2" descr="A blue and yellow snake logo&#10;&#10;Description automatically generated">
            <a:extLst>
              <a:ext uri="{FF2B5EF4-FFF2-40B4-BE49-F238E27FC236}">
                <a16:creationId xmlns:a16="http://schemas.microsoft.com/office/drawing/2014/main" id="{A9A562EF-7E34-BAAD-8BE4-D57196ADE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03" y="911799"/>
            <a:ext cx="3219450" cy="3219450"/>
          </a:xfrm>
          <a:prstGeom prst="rect">
            <a:avLst/>
          </a:prstGeom>
        </p:spPr>
      </p:pic>
      <p:pic>
        <p:nvPicPr>
          <p:cNvPr id="9" name="Picture 8" descr="A person with a computer&#10;&#10;Description automatically generated">
            <a:extLst>
              <a:ext uri="{FF2B5EF4-FFF2-40B4-BE49-F238E27FC236}">
                <a16:creationId xmlns:a16="http://schemas.microsoft.com/office/drawing/2014/main" id="{550695FD-68CA-C3DE-6B8C-258ED71D8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584" y="617390"/>
            <a:ext cx="3219450" cy="3219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D7BE07-F0E4-35ED-F02F-7D99B154FF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10563" y="192187"/>
            <a:ext cx="5236909" cy="4528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6702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FDE0-2FB2-4E5B-27A2-E21318F92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2" y="48369"/>
            <a:ext cx="11177591" cy="970450"/>
          </a:xfrm>
        </p:spPr>
        <p:txBody>
          <a:bodyPr>
            <a:normAutofit/>
          </a:bodyPr>
          <a:lstStyle/>
          <a:p>
            <a:r>
              <a:rPr lang="pt-BR" kern="100" dirty="0">
                <a:solidFill>
                  <a:schemeClr val="accent2">
                    <a:lumMod val="75000"/>
                  </a:schemeClr>
                </a:solidFill>
                <a:effectLst/>
                <a:cs typeface="Times New Roman" panose="02020603050405020304" pitchFamily="18" charset="0"/>
              </a:rPr>
              <a:t>Decorator factories</a:t>
            </a:r>
            <a:endParaRPr lang="en-ZA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E128ABB-63FE-E34B-56E1-7EC9391E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  <p:pic>
        <p:nvPicPr>
          <p:cNvPr id="3" name="Content Placeholder 4" descr="A yellow question mark with a sad face&#10;&#10;Description automatically generated">
            <a:extLst>
              <a:ext uri="{FF2B5EF4-FFF2-40B4-BE49-F238E27FC236}">
                <a16:creationId xmlns:a16="http://schemas.microsoft.com/office/drawing/2014/main" id="{053AADDF-D5DF-B7D7-25C9-AFE7DFD14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3765"/>
            <a:ext cx="1401744" cy="140174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19E862-3321-6ED1-7621-D4C1CF3316DD}"/>
              </a:ext>
            </a:extLst>
          </p:cNvPr>
          <p:cNvSpPr/>
          <p:nvPr/>
        </p:nvSpPr>
        <p:spPr>
          <a:xfrm>
            <a:off x="1060258" y="1481715"/>
            <a:ext cx="1473694" cy="27544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Bob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pergunta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A8A407-4C3E-EAA5-C183-3E9ED43EE36B}"/>
              </a:ext>
            </a:extLst>
          </p:cNvPr>
          <p:cNvSpPr/>
          <p:nvPr/>
        </p:nvSpPr>
        <p:spPr>
          <a:xfrm>
            <a:off x="1060258" y="1757164"/>
            <a:ext cx="2792651" cy="53996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Como passar parametros para um decorador?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68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414D15B-B0A8-B99C-FEB5-20576160A9AB}"/>
              </a:ext>
            </a:extLst>
          </p:cNvPr>
          <p:cNvSpPr/>
          <p:nvPr/>
        </p:nvSpPr>
        <p:spPr>
          <a:xfrm>
            <a:off x="7746136" y="2464837"/>
            <a:ext cx="3833674" cy="87810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rgbClr val="F8F8F2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AFDE0-2FB2-4E5B-27A2-E21318F92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2" y="48369"/>
            <a:ext cx="11177591" cy="970450"/>
          </a:xfrm>
        </p:spPr>
        <p:txBody>
          <a:bodyPr>
            <a:normAutofit/>
          </a:bodyPr>
          <a:lstStyle/>
          <a:p>
            <a:r>
              <a:rPr lang="pt-BR" kern="100" dirty="0">
                <a:solidFill>
                  <a:schemeClr val="accent2">
                    <a:lumMod val="75000"/>
                  </a:schemeClr>
                </a:solidFill>
                <a:effectLst/>
                <a:cs typeface="Times New Roman" panose="02020603050405020304" pitchFamily="18" charset="0"/>
              </a:rPr>
              <a:t>Retornando funções internas</a:t>
            </a:r>
            <a:endParaRPr lang="en-ZA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E128ABB-63FE-E34B-56E1-7EC9391E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79FB8B-1FB3-47DF-DFD6-3B3A58E4B1F4}"/>
              </a:ext>
            </a:extLst>
          </p:cNvPr>
          <p:cNvSpPr/>
          <p:nvPr/>
        </p:nvSpPr>
        <p:spPr>
          <a:xfrm>
            <a:off x="7746136" y="860415"/>
            <a:ext cx="3833674" cy="248252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funcao_externa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    a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10</a:t>
            </a:r>
            <a:endParaRPr lang="pt-BR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funcoao_interna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pt-BR" i="1" dirty="0">
                <a:solidFill>
                  <a:srgbClr val="FF79C6"/>
                </a:solidFill>
                <a:latin typeface="Consolas" panose="020B0609020204030204" pitchFamily="49" charset="0"/>
              </a:rPr>
              <a:t>nonlocal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        a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100</a:t>
            </a:r>
            <a:endParaRPr lang="pt-BR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print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(a)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pt-BR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funcoao_interna</a:t>
            </a:r>
            <a:endParaRPr lang="pt-BR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b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fn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funcao_externa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133947-67B4-2DAB-28B6-02DE2F3F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264" y="759908"/>
            <a:ext cx="587168" cy="587168"/>
          </a:xfrm>
          <a:prstGeom prst="rect">
            <a:avLst/>
          </a:prstGeom>
        </p:spPr>
      </p:pic>
      <p:pic>
        <p:nvPicPr>
          <p:cNvPr id="27" name="Content Placeholder 4" descr="A yellow question mark with a sad face&#10;&#10;Description automatically generated">
            <a:extLst>
              <a:ext uri="{FF2B5EF4-FFF2-40B4-BE49-F238E27FC236}">
                <a16:creationId xmlns:a16="http://schemas.microsoft.com/office/drawing/2014/main" id="{C715A5AE-63E2-FA41-0D02-0F05FD616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6098"/>
            <a:ext cx="1401744" cy="1401744"/>
          </a:xfr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4CC90EE-EA6C-37D0-76F1-EA76DF62C264}"/>
              </a:ext>
            </a:extLst>
          </p:cNvPr>
          <p:cNvSpPr/>
          <p:nvPr/>
        </p:nvSpPr>
        <p:spPr>
          <a:xfrm>
            <a:off x="1060258" y="1412180"/>
            <a:ext cx="1473694" cy="27544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Bob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pergunta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2D58C9-905F-6408-39F6-22F6E7D58A6B}"/>
              </a:ext>
            </a:extLst>
          </p:cNvPr>
          <p:cNvSpPr/>
          <p:nvPr/>
        </p:nvSpPr>
        <p:spPr>
          <a:xfrm>
            <a:off x="1060258" y="1687629"/>
            <a:ext cx="5127674" cy="53996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acontece se a função interna for retornada pela função externa?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9B0E9C-35CD-B347-BFEF-CED87358A872}"/>
              </a:ext>
            </a:extLst>
          </p:cNvPr>
          <p:cNvSpPr/>
          <p:nvPr/>
        </p:nvSpPr>
        <p:spPr>
          <a:xfrm>
            <a:off x="3369931" y="2814134"/>
            <a:ext cx="3128523" cy="53996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Podemos atribuir esse retorno a uma variavel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9727FC-B824-63DD-BF57-72B3B227B1E2}"/>
              </a:ext>
            </a:extLst>
          </p:cNvPr>
          <p:cNvCxnSpPr/>
          <p:nvPr/>
        </p:nvCxnSpPr>
        <p:spPr>
          <a:xfrm>
            <a:off x="6622742" y="3213717"/>
            <a:ext cx="1064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61E3333-19BF-10E2-FE44-A6964335F4E0}"/>
              </a:ext>
            </a:extLst>
          </p:cNvPr>
          <p:cNvSpPr/>
          <p:nvPr/>
        </p:nvSpPr>
        <p:spPr>
          <a:xfrm>
            <a:off x="117120" y="2814134"/>
            <a:ext cx="3128523" cy="53996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escopo da funcao externa ja foi destruido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E0A68B4-3FAC-568B-98EF-9AA464B3B921}"/>
              </a:ext>
            </a:extLst>
          </p:cNvPr>
          <p:cNvSpPr/>
          <p:nvPr/>
        </p:nvSpPr>
        <p:spPr>
          <a:xfrm>
            <a:off x="153880" y="3889911"/>
            <a:ext cx="3610252" cy="125950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Quando executamos fn, python descobre que “a” pertence ao escopo externos, mas o escopo externo ja foi destruido 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7" name="Content Placeholder 4" descr="A yellow question mark with a sad face&#10;&#10;Description automatically generated">
            <a:extLst>
              <a:ext uri="{FF2B5EF4-FFF2-40B4-BE49-F238E27FC236}">
                <a16:creationId xmlns:a16="http://schemas.microsoft.com/office/drawing/2014/main" id="{3AF8AE1B-9815-91D5-41C5-95450BBF0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132" y="3895256"/>
            <a:ext cx="1401744" cy="14017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D165213-3FE3-613E-563E-32B40FFF1FD5}"/>
              </a:ext>
            </a:extLst>
          </p:cNvPr>
          <p:cNvSpPr/>
          <p:nvPr/>
        </p:nvSpPr>
        <p:spPr>
          <a:xfrm>
            <a:off x="4824390" y="4061338"/>
            <a:ext cx="1473694" cy="27544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Bob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pergunta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699A96-93C5-F024-3E3B-49632C88D53F}"/>
              </a:ext>
            </a:extLst>
          </p:cNvPr>
          <p:cNvSpPr/>
          <p:nvPr/>
        </p:nvSpPr>
        <p:spPr>
          <a:xfrm>
            <a:off x="4824390" y="4336787"/>
            <a:ext cx="5127674" cy="53996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o escopo externo foi destruido, como python lembra do valor da variavel?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57FBE14-60CF-E8E2-E025-6AF5ABAE3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249" y="5080360"/>
            <a:ext cx="1279448" cy="71672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93BCD71-18E0-F357-F58B-635FB5648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667" y="5007973"/>
            <a:ext cx="1297294" cy="730515"/>
          </a:xfrm>
          <a:prstGeom prst="rect">
            <a:avLst/>
          </a:prstGeom>
        </p:spPr>
      </p:pic>
      <p:pic>
        <p:nvPicPr>
          <p:cNvPr id="45" name="Picture 44" descr="A yellow file with blue and yellow text&#10;&#10;Description automatically generated">
            <a:extLst>
              <a:ext uri="{FF2B5EF4-FFF2-40B4-BE49-F238E27FC236}">
                <a16:creationId xmlns:a16="http://schemas.microsoft.com/office/drawing/2014/main" id="{1DC6326F-5419-D644-A6AE-BBA17F05B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0191" y="5408615"/>
            <a:ext cx="1831936" cy="120903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2B41956-1C48-166B-2621-49B9B99922C5}"/>
              </a:ext>
            </a:extLst>
          </p:cNvPr>
          <p:cNvSpPr/>
          <p:nvPr/>
        </p:nvSpPr>
        <p:spPr>
          <a:xfrm>
            <a:off x="936726" y="5545566"/>
            <a:ext cx="4866409" cy="10386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r>
              <a:rPr lang="pt-BR" sz="1600" dirty="0"/>
              <a:t>Python faz duas coisas: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 uma celula que guarda a referencia da variavel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kern="100" dirty="0"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Faz com que a funcao_externa e interna apontem para esse celula</a:t>
            </a:r>
            <a:endParaRPr lang="en-ZA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557F40-3686-AD7B-C35D-7562FB39FC53}"/>
              </a:ext>
            </a:extLst>
          </p:cNvPr>
          <p:cNvSpPr/>
          <p:nvPr/>
        </p:nvSpPr>
        <p:spPr>
          <a:xfrm>
            <a:off x="6219092" y="5156466"/>
            <a:ext cx="1871880" cy="30254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Funcao_externa.a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A627896-A4BC-6974-77BA-50C16D2D0538}"/>
              </a:ext>
            </a:extLst>
          </p:cNvPr>
          <p:cNvSpPr/>
          <p:nvPr/>
        </p:nvSpPr>
        <p:spPr>
          <a:xfrm>
            <a:off x="6324717" y="6112127"/>
            <a:ext cx="1765740" cy="27383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Funcao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interna.a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ECC4ACE-6BDF-13F7-13C5-C653A19DC15E}"/>
              </a:ext>
            </a:extLst>
          </p:cNvPr>
          <p:cNvCxnSpPr>
            <a:stCxn id="49" idx="3"/>
            <a:endCxn id="41" idx="1"/>
          </p:cNvCxnSpPr>
          <p:nvPr/>
        </p:nvCxnSpPr>
        <p:spPr>
          <a:xfrm>
            <a:off x="8090972" y="5307739"/>
            <a:ext cx="932277" cy="13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908E1C-4195-2FA5-2D82-3AE0D729D415}"/>
              </a:ext>
            </a:extLst>
          </p:cNvPr>
          <p:cNvCxnSpPr>
            <a:stCxn id="50" idx="3"/>
          </p:cNvCxnSpPr>
          <p:nvPr/>
        </p:nvCxnSpPr>
        <p:spPr>
          <a:xfrm flipV="1">
            <a:off x="8090457" y="5610285"/>
            <a:ext cx="932792" cy="6387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95730A3-D2A1-6935-CEE4-9D7DC26C2D06}"/>
              </a:ext>
            </a:extLst>
          </p:cNvPr>
          <p:cNvCxnSpPr>
            <a:cxnSpLocks/>
          </p:cNvCxnSpPr>
          <p:nvPr/>
        </p:nvCxnSpPr>
        <p:spPr>
          <a:xfrm>
            <a:off x="10302697" y="5399926"/>
            <a:ext cx="545816" cy="202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64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  <p:bldP spid="28" grpId="0" animBg="1"/>
      <p:bldP spid="29" grpId="0" animBg="1"/>
      <p:bldP spid="30" grpId="0" animBg="1"/>
      <p:bldP spid="35" grpId="0" animBg="1"/>
      <p:bldP spid="36" grpId="0" animBg="1"/>
      <p:bldP spid="38" grpId="0" animBg="1"/>
      <p:bldP spid="39" grpId="0" animBg="1"/>
      <p:bldP spid="46" grpId="0" animBg="1"/>
      <p:bldP spid="49" grpId="0" animBg="1"/>
      <p:bldP spid="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FDE0-2FB2-4E5B-27A2-E21318F92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2" y="48369"/>
            <a:ext cx="11177591" cy="970450"/>
          </a:xfrm>
        </p:spPr>
        <p:txBody>
          <a:bodyPr>
            <a:normAutofit/>
          </a:bodyPr>
          <a:lstStyle/>
          <a:p>
            <a:r>
              <a:rPr lang="pt-BR" kern="100" dirty="0">
                <a:solidFill>
                  <a:schemeClr val="accent2">
                    <a:lumMod val="75000"/>
                  </a:schemeClr>
                </a:solidFill>
                <a:effectLst/>
                <a:cs typeface="Times New Roman" panose="02020603050405020304" pitchFamily="18" charset="0"/>
              </a:rPr>
              <a:t>Closures aninhados</a:t>
            </a:r>
            <a:endParaRPr lang="en-ZA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E128ABB-63FE-E34B-56E1-7EC9391E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79FB8B-1FB3-47DF-DFD6-3B3A58E4B1F4}"/>
              </a:ext>
            </a:extLst>
          </p:cNvPr>
          <p:cNvSpPr/>
          <p:nvPr/>
        </p:nvSpPr>
        <p:spPr>
          <a:xfrm>
            <a:off x="489750" y="1161432"/>
            <a:ext cx="4073371" cy="366802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i="1" dirty="0" err="1">
                <a:solidFill>
                  <a:srgbClr val="50FA7B"/>
                </a:solidFill>
                <a:latin typeface="Consolas" panose="020B0609020204030204" pitchFamily="49" charset="0"/>
              </a:rPr>
              <a:t>incrementer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dirty="0">
                <a:solidFill>
                  <a:srgbClr val="FFB86C"/>
                </a:solidFill>
                <a:latin typeface="Consolas" panose="020B0609020204030204" pitchFamily="49" charset="0"/>
              </a:rPr>
              <a:t>n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ZA" dirty="0">
                <a:solidFill>
                  <a:srgbClr val="6272A4"/>
                </a:solidFill>
                <a:latin typeface="Consolas" panose="020B0609020204030204" pitchFamily="49" charset="0"/>
              </a:rPr>
              <a:t>#</a:t>
            </a:r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 inner + n is a closure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i="1" dirty="0">
                <a:solidFill>
                  <a:srgbClr val="50FA7B"/>
                </a:solidFill>
                <a:latin typeface="Consolas" panose="020B0609020204030204" pitchFamily="49" charset="0"/>
              </a:rPr>
              <a:t>inner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dirty="0">
                <a:solidFill>
                  <a:srgbClr val="FFB86C"/>
                </a:solidFill>
                <a:latin typeface="Consolas" panose="020B0609020204030204" pitchFamily="49" charset="0"/>
              </a:rPr>
              <a:t>start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    current 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rgbClr val="FFB86C"/>
                </a:solidFill>
                <a:latin typeface="Consolas" panose="020B0609020204030204" pitchFamily="49" charset="0"/>
              </a:rPr>
              <a:t>start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dirty="0">
                <a:solidFill>
                  <a:srgbClr val="6272A4"/>
                </a:solidFill>
                <a:latin typeface="Consolas" panose="020B0609020204030204" pitchFamily="49" charset="0"/>
              </a:rPr>
              <a:t>#</a:t>
            </a:r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 </a:t>
            </a:r>
            <a:r>
              <a:rPr lang="en-ZA" i="1" dirty="0" err="1">
                <a:solidFill>
                  <a:srgbClr val="6272A4"/>
                </a:solidFill>
                <a:latin typeface="Consolas" panose="020B0609020204030204" pitchFamily="49" charset="0"/>
              </a:rPr>
              <a:t>inc</a:t>
            </a:r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 + current + n is a closure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i="1" dirty="0" err="1">
                <a:solidFill>
                  <a:srgbClr val="50FA7B"/>
                </a:solidFill>
                <a:latin typeface="Consolas" panose="020B0609020204030204" pitchFamily="49" charset="0"/>
              </a:rPr>
              <a:t>inc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        </a:t>
            </a:r>
            <a:r>
              <a:rPr lang="en-ZA" i="1" dirty="0">
                <a:solidFill>
                  <a:srgbClr val="FF79C6"/>
                </a:solidFill>
                <a:latin typeface="Consolas" panose="020B0609020204030204" pitchFamily="49" charset="0"/>
              </a:rPr>
              <a:t>nonlocal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current</a:t>
            </a: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        current 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+=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rgbClr val="FFB86C"/>
                </a:solidFill>
                <a:latin typeface="Consolas" panose="020B0609020204030204" pitchFamily="49" charset="0"/>
              </a:rPr>
              <a:t>n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        </a:t>
            </a:r>
            <a:r>
              <a:rPr lang="en-ZA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current</a:t>
            </a: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i="1" dirty="0" err="1">
                <a:solidFill>
                  <a:srgbClr val="50FA7B"/>
                </a:solidFill>
                <a:latin typeface="Consolas" panose="020B0609020204030204" pitchFamily="49" charset="0"/>
              </a:rPr>
              <a:t>inc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ZA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i="1" dirty="0">
                <a:solidFill>
                  <a:srgbClr val="50FA7B"/>
                </a:solidFill>
                <a:latin typeface="Consolas" panose="020B0609020204030204" pitchFamily="49" charset="0"/>
              </a:rPr>
              <a:t>inner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133947-67B4-2DAB-28B6-02DE2F3F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8665"/>
            <a:ext cx="587168" cy="5871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AAF2F8-01F3-F31C-6C56-2B4FA91E2FEA}"/>
              </a:ext>
            </a:extLst>
          </p:cNvPr>
          <p:cNvSpPr/>
          <p:nvPr/>
        </p:nvSpPr>
        <p:spPr>
          <a:xfrm>
            <a:off x="4796898" y="1702969"/>
            <a:ext cx="7241221" cy="312648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(inner)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dirty="0" err="1">
                <a:solidFill>
                  <a:srgbClr val="F8F8F2"/>
                </a:solidFill>
                <a:latin typeface="Consolas" panose="020B0609020204030204" pitchFamily="49" charset="0"/>
              </a:rPr>
              <a:t>fn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dirty="0" err="1">
                <a:solidFill>
                  <a:srgbClr val="50FA7B"/>
                </a:solidFill>
                <a:latin typeface="Consolas" panose="020B0609020204030204" pitchFamily="49" charset="0"/>
              </a:rPr>
              <a:t>incrementer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dirty="0">
                <a:solidFill>
                  <a:srgbClr val="BD93F9"/>
                </a:solidFill>
                <a:latin typeface="Consolas" panose="020B0609020204030204" pitchFamily="49" charset="0"/>
              </a:rPr>
              <a:t>2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) </a:t>
            </a:r>
            <a:r>
              <a:rPr lang="en-ZA" dirty="0">
                <a:solidFill>
                  <a:srgbClr val="6272A4"/>
                </a:solidFill>
                <a:latin typeface="Consolas" panose="020B0609020204030204" pitchFamily="49" charset="0"/>
              </a:rPr>
              <a:t>#</a:t>
            </a:r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→ #fn.__code__.co_freevars → 'n' n=2</a:t>
            </a:r>
          </a:p>
          <a:p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(</a:t>
            </a:r>
            <a:r>
              <a:rPr lang="en-ZA" i="1" dirty="0" err="1">
                <a:solidFill>
                  <a:srgbClr val="6272A4"/>
                </a:solidFill>
                <a:latin typeface="Consolas" panose="020B0609020204030204" pitchFamily="49" charset="0"/>
              </a:rPr>
              <a:t>inc</a:t>
            </a:r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)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inc_2 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dirty="0" err="1">
                <a:solidFill>
                  <a:srgbClr val="F8F8F2"/>
                </a:solidFill>
                <a:latin typeface="Consolas" panose="020B0609020204030204" pitchFamily="49" charset="0"/>
              </a:rPr>
              <a:t>fn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dirty="0">
                <a:solidFill>
                  <a:srgbClr val="BD93F9"/>
                </a:solidFill>
                <a:latin typeface="Consolas" panose="020B0609020204030204" pitchFamily="49" charset="0"/>
              </a:rPr>
              <a:t>100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) </a:t>
            </a:r>
            <a:r>
              <a:rPr lang="en-ZA" dirty="0">
                <a:solidFill>
                  <a:srgbClr val="6272A4"/>
                </a:solidFill>
                <a:latin typeface="Consolas" panose="020B0609020204030204" pitchFamily="49" charset="0"/>
              </a:rPr>
              <a:t>#</a:t>
            </a:r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→ inc_2.__code__.co_freevars → 'current', 'n' current=100, n=2</a:t>
            </a:r>
          </a:p>
          <a:p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dirty="0">
                <a:solidFill>
                  <a:srgbClr val="6272A4"/>
                </a:solidFill>
                <a:latin typeface="Consolas" panose="020B0609020204030204" pitchFamily="49" charset="0"/>
              </a:rPr>
              <a:t>#</a:t>
            </a:r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 (calls </a:t>
            </a:r>
            <a:r>
              <a:rPr lang="en-ZA" i="1" dirty="0" err="1">
                <a:solidFill>
                  <a:srgbClr val="6272A4"/>
                </a:solidFill>
                <a:latin typeface="Consolas" panose="020B0609020204030204" pitchFamily="49" charset="0"/>
              </a:rPr>
              <a:t>inc</a:t>
            </a:r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)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inc_2() </a:t>
            </a:r>
            <a:r>
              <a:rPr lang="en-ZA" dirty="0">
                <a:solidFill>
                  <a:srgbClr val="6272A4"/>
                </a:solidFill>
                <a:latin typeface="Consolas" panose="020B0609020204030204" pitchFamily="49" charset="0"/>
              </a:rPr>
              <a:t>#</a:t>
            </a:r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→ 102 (current = 102, n=2)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inc_2() </a:t>
            </a:r>
            <a:r>
              <a:rPr lang="en-ZA" dirty="0">
                <a:solidFill>
                  <a:srgbClr val="6272A4"/>
                </a:solidFill>
                <a:latin typeface="Consolas" panose="020B0609020204030204" pitchFamily="49" charset="0"/>
              </a:rPr>
              <a:t>#</a:t>
            </a:r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→ 104 (current = 104, n=2)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rrow: U-Turn 5">
            <a:extLst>
              <a:ext uri="{FF2B5EF4-FFF2-40B4-BE49-F238E27FC236}">
                <a16:creationId xmlns:a16="http://schemas.microsoft.com/office/drawing/2014/main" id="{4B4F995F-B148-2E05-7259-AB6C2CDF9809}"/>
              </a:ext>
            </a:extLst>
          </p:cNvPr>
          <p:cNvSpPr/>
          <p:nvPr/>
        </p:nvSpPr>
        <p:spPr>
          <a:xfrm rot="10800000" flipH="1">
            <a:off x="4124578" y="4810034"/>
            <a:ext cx="2397194" cy="122511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C491A0-1F80-FA87-4403-35F8D7DFF904}"/>
              </a:ext>
            </a:extLst>
          </p:cNvPr>
          <p:cNvSpPr/>
          <p:nvPr/>
        </p:nvSpPr>
        <p:spPr>
          <a:xfrm>
            <a:off x="5543481" y="1269726"/>
            <a:ext cx="2259991" cy="3983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Introspection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29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E4DBDF-9AA2-4018-BC7F-2DDC8116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748117"/>
            <a:ext cx="9377083" cy="4186518"/>
          </a:xfrm>
        </p:spPr>
        <p:txBody>
          <a:bodyPr>
            <a:normAutofit/>
          </a:bodyPr>
          <a:lstStyle/>
          <a:p>
            <a:r>
              <a:rPr lang="en-ZA" sz="16600" kern="100" dirty="0">
                <a:solidFill>
                  <a:schemeClr val="accent2">
                    <a:lumMod val="75000"/>
                  </a:schemeClr>
                </a:solidFill>
                <a:effectLst/>
                <a:latin typeface="Mongolian Baiti" panose="03000500000000000000" pitchFamily="66" charset="0"/>
                <a:ea typeface="Calibri" panose="020F0502020204030204" pitchFamily="34" charset="0"/>
                <a:cs typeface="Mongolian Baiti" panose="03000500000000000000" pitchFamily="66" charset="0"/>
              </a:rPr>
              <a:t>CODING</a:t>
            </a:r>
            <a:br>
              <a:rPr lang="en-ZA" sz="3600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F7995-3B9D-C9C5-4F03-5AC3246A5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2933140"/>
            <a:ext cx="1419785" cy="1419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932C0-FAA4-2609-6399-FF342357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022" y="2470211"/>
            <a:ext cx="2272683" cy="22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93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84BE-29E1-40FB-9690-E287D66F1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PEP 318 – </a:t>
            </a:r>
            <a:r>
              <a:rPr lang="pt-BR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Decoradores para Funções e Métodos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6FD35-5576-43E3-93A7-4DCF45821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19CC8-C223-F883-C9C6-6BB9ACFC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50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DB7FE-31E9-426D-B806-ED0229C78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195" y="2261367"/>
            <a:ext cx="10353762" cy="40587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6F9BDA-17BB-4FAF-99A5-97F37869578B}"/>
              </a:ext>
            </a:extLst>
          </p:cNvPr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PEP 3129 – Class Decorators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C2A46B-B9A1-0A92-82BE-20EC025F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33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DA1DB1-BCE3-E66D-1931-FCB088AA18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rcRect t="6534" b="919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49399-AF4F-4B7C-8D76-D17D5D723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4094" y="5365819"/>
            <a:ext cx="5497053" cy="1587639"/>
          </a:xfrm>
        </p:spPr>
        <p:txBody>
          <a:bodyPr anchor="ctr">
            <a:normAutofit fontScale="92500" lnSpcReduction="10000"/>
          </a:bodyPr>
          <a:lstStyle/>
          <a:p>
            <a:pPr marL="36900" indent="0">
              <a:buClr>
                <a:srgbClr val="FCC27C"/>
              </a:buClr>
              <a:buNone/>
            </a:pPr>
            <a:r>
              <a:rPr lang="en-GB" sz="11500" dirty="0" err="1">
                <a:solidFill>
                  <a:schemeClr val="accent2">
                    <a:lumMod val="75000"/>
                  </a:schemeClr>
                </a:solidFill>
              </a:rPr>
              <a:t>Variáveis</a:t>
            </a:r>
            <a:endParaRPr lang="en-US" sz="115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77539-280B-10DA-9C41-C528FC7A3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16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24D19E1-5703-2B67-71E9-3040FD916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" y="1713292"/>
            <a:ext cx="1128802" cy="112880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E128ABB-63FE-E34B-56E1-7EC9391EE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  <p:pic>
        <p:nvPicPr>
          <p:cNvPr id="5" name="Content Placeholder 4" descr="A yellow question mark with a sad face&#10;&#10;Description automatically generated">
            <a:extLst>
              <a:ext uri="{FF2B5EF4-FFF2-40B4-BE49-F238E27FC236}">
                <a16:creationId xmlns:a16="http://schemas.microsoft.com/office/drawing/2014/main" id="{146682CC-05D4-8399-DAA0-3F6A4F25F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3" y="0"/>
            <a:ext cx="1401744" cy="140174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82B31D-D521-BD5A-8BA7-D5FC1C837B9E}"/>
              </a:ext>
            </a:extLst>
          </p:cNvPr>
          <p:cNvSpPr/>
          <p:nvPr/>
        </p:nvSpPr>
        <p:spPr>
          <a:xfrm>
            <a:off x="1699450" y="626525"/>
            <a:ext cx="1473694" cy="27544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Bob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pergunta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18DB6-E8AA-494F-BD86-A2E1604832A5}"/>
              </a:ext>
            </a:extLst>
          </p:cNvPr>
          <p:cNvSpPr/>
          <p:nvPr/>
        </p:nvSpPr>
        <p:spPr>
          <a:xfrm>
            <a:off x="1699450" y="901975"/>
            <a:ext cx="2606220" cy="32970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é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uma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sequência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ZA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FC618A-9F15-208D-7BB4-05E03E800F2C}"/>
              </a:ext>
            </a:extLst>
          </p:cNvPr>
          <p:cNvSpPr/>
          <p:nvPr/>
        </p:nvSpPr>
        <p:spPr>
          <a:xfrm>
            <a:off x="1224354" y="1872782"/>
            <a:ext cx="5190477" cy="9646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dirty="0"/>
              <a:t>Em matemática, uma </a:t>
            </a:r>
            <a:r>
              <a:rPr lang="pt-BR" b="1" dirty="0"/>
              <a:t>sequência</a:t>
            </a:r>
            <a:r>
              <a:rPr lang="pt-BR" dirty="0"/>
              <a:t> é uma coleção ordenada de números, objetos ou termos que seguem uma certa regra ou padrão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835577-D4AB-A53D-A913-D27DDD43FA1F}"/>
              </a:ext>
            </a:extLst>
          </p:cNvPr>
          <p:cNvSpPr/>
          <p:nvPr/>
        </p:nvSpPr>
        <p:spPr>
          <a:xfrm>
            <a:off x="6898665" y="584493"/>
            <a:ext cx="4597918" cy="9646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1400" dirty="0"/>
              <a:t>Os elementos de uma sequência são chamados de </a:t>
            </a:r>
            <a:r>
              <a:rPr lang="pt-BR" sz="1400" b="1" dirty="0"/>
              <a:t>termos</a:t>
            </a:r>
            <a:r>
              <a:rPr lang="pt-BR" sz="1400" dirty="0"/>
              <a:t>, e cada termo tem uma posição específica na sequência, que é geralmente identificada por um número natural</a:t>
            </a:r>
            <a:endParaRPr lang="en-ZA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Half Frame 23">
            <a:extLst>
              <a:ext uri="{FF2B5EF4-FFF2-40B4-BE49-F238E27FC236}">
                <a16:creationId xmlns:a16="http://schemas.microsoft.com/office/drawing/2014/main" id="{8258A4DC-D392-8DA6-3A78-C612982DA017}"/>
              </a:ext>
            </a:extLst>
          </p:cNvPr>
          <p:cNvSpPr/>
          <p:nvPr/>
        </p:nvSpPr>
        <p:spPr>
          <a:xfrm>
            <a:off x="5179497" y="1066828"/>
            <a:ext cx="1718453" cy="801312"/>
          </a:xfrm>
          <a:prstGeom prst="halfFram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30D73C-0A98-5B77-BB32-0CF8C2677AEA}"/>
              </a:ext>
            </a:extLst>
          </p:cNvPr>
          <p:cNvSpPr/>
          <p:nvPr/>
        </p:nvSpPr>
        <p:spPr>
          <a:xfrm>
            <a:off x="7324079" y="1899422"/>
            <a:ext cx="2139518" cy="337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sz="2000" b="1" dirty="0">
                <a:solidFill>
                  <a:srgbClr val="00B1F1"/>
                </a:solidFill>
                <a:latin typeface="Hack-Bold"/>
              </a:rPr>
              <a:t>S </a:t>
            </a:r>
            <a:r>
              <a:rPr lang="en-ZA" sz="2000" dirty="0">
                <a:solidFill>
                  <a:srgbClr val="00B1F1"/>
                </a:solidFill>
                <a:latin typeface="Hack-Regular"/>
              </a:rPr>
              <a:t>= x</a:t>
            </a:r>
            <a:r>
              <a:rPr lang="en-ZA" sz="1400" dirty="0">
                <a:solidFill>
                  <a:srgbClr val="FFC100"/>
                </a:solidFill>
                <a:latin typeface="Hack-Regular"/>
              </a:rPr>
              <a:t>1</a:t>
            </a:r>
            <a:r>
              <a:rPr lang="en-ZA" sz="2000" dirty="0">
                <a:solidFill>
                  <a:srgbClr val="00B1F1"/>
                </a:solidFill>
                <a:latin typeface="Hack-Regular"/>
              </a:rPr>
              <a:t>, x</a:t>
            </a:r>
            <a:r>
              <a:rPr lang="en-ZA" sz="1400" dirty="0">
                <a:solidFill>
                  <a:srgbClr val="FFC100"/>
                </a:solidFill>
                <a:latin typeface="Hack-Regular"/>
              </a:rPr>
              <a:t>2</a:t>
            </a:r>
            <a:r>
              <a:rPr lang="en-ZA" sz="2000" dirty="0">
                <a:solidFill>
                  <a:srgbClr val="00B1F1"/>
                </a:solidFill>
                <a:latin typeface="Hack-Regular"/>
              </a:rPr>
              <a:t>, x</a:t>
            </a:r>
            <a:r>
              <a:rPr lang="en-ZA" sz="1400" dirty="0">
                <a:solidFill>
                  <a:srgbClr val="FFC100"/>
                </a:solidFill>
                <a:latin typeface="Hack-Regular"/>
              </a:rPr>
              <a:t>3</a:t>
            </a:r>
            <a:r>
              <a:rPr lang="en-ZA" sz="2000" dirty="0">
                <a:solidFill>
                  <a:srgbClr val="00B1F1"/>
                </a:solidFill>
                <a:latin typeface="Hack-Regular"/>
              </a:rPr>
              <a:t>, x</a:t>
            </a:r>
            <a:r>
              <a:rPr lang="en-ZA" sz="1400" dirty="0">
                <a:solidFill>
                  <a:srgbClr val="FFC100"/>
                </a:solidFill>
                <a:latin typeface="Hack-Regular"/>
              </a:rPr>
              <a:t>4</a:t>
            </a:r>
            <a:r>
              <a:rPr lang="en-ZA" sz="2000" dirty="0">
                <a:solidFill>
                  <a:srgbClr val="00B1F1"/>
                </a:solidFill>
                <a:latin typeface="Hack-Regular"/>
              </a:rPr>
              <a:t>, …</a:t>
            </a:r>
            <a:endParaRPr lang="en-ZA" sz="28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357943B-2BEA-DE0C-EA41-754E468E0AC0}"/>
              </a:ext>
            </a:extLst>
          </p:cNvPr>
          <p:cNvSpPr/>
          <p:nvPr/>
        </p:nvSpPr>
        <p:spPr>
          <a:xfrm>
            <a:off x="6599834" y="1868140"/>
            <a:ext cx="612559" cy="29296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7644FE-B8F3-8EA7-DACF-86E6B6AEFA61}"/>
              </a:ext>
            </a:extLst>
          </p:cNvPr>
          <p:cNvSpPr/>
          <p:nvPr/>
        </p:nvSpPr>
        <p:spPr>
          <a:xfrm>
            <a:off x="7324079" y="2367522"/>
            <a:ext cx="3486729" cy="51137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1400" dirty="0"/>
              <a:t>Podemos nos referir a qualquer elemento da sequência usando seu número de índice.</a:t>
            </a:r>
            <a:endParaRPr lang="en-ZA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54555F3-FED9-FC75-EC01-9F9A5396203E}"/>
              </a:ext>
            </a:extLst>
          </p:cNvPr>
          <p:cNvSpPr/>
          <p:nvPr/>
        </p:nvSpPr>
        <p:spPr>
          <a:xfrm>
            <a:off x="6599834" y="2375471"/>
            <a:ext cx="612559" cy="29296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BF04F0-809A-A84A-55C6-1C6F5CE49857}"/>
              </a:ext>
            </a:extLst>
          </p:cNvPr>
          <p:cNvSpPr/>
          <p:nvPr/>
        </p:nvSpPr>
        <p:spPr>
          <a:xfrm>
            <a:off x="10967646" y="2454355"/>
            <a:ext cx="1134861" cy="337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sz="2000" dirty="0">
                <a:solidFill>
                  <a:srgbClr val="00B1F1"/>
                </a:solidFill>
                <a:latin typeface="Hack-Regular"/>
              </a:rPr>
              <a:t>x</a:t>
            </a:r>
            <a:r>
              <a:rPr lang="en-ZA" sz="1400" dirty="0">
                <a:solidFill>
                  <a:srgbClr val="FFC100"/>
                </a:solidFill>
                <a:latin typeface="Hack-Regular"/>
              </a:rPr>
              <a:t>2 </a:t>
            </a:r>
            <a:r>
              <a:rPr lang="en-ZA" sz="2000" dirty="0">
                <a:solidFill>
                  <a:srgbClr val="FFFFFF"/>
                </a:solidFill>
                <a:latin typeface="CenturyGothic"/>
              </a:rPr>
              <a:t>or </a:t>
            </a:r>
            <a:r>
              <a:rPr lang="en-ZA" sz="2000" b="1" dirty="0">
                <a:solidFill>
                  <a:srgbClr val="00B1F1"/>
                </a:solidFill>
                <a:latin typeface="Hack-Bold"/>
              </a:rPr>
              <a:t>S</a:t>
            </a:r>
            <a:r>
              <a:rPr lang="en-ZA" sz="2000" dirty="0">
                <a:solidFill>
                  <a:srgbClr val="00B1F1"/>
                </a:solidFill>
                <a:latin typeface="Hack-Regular"/>
              </a:rPr>
              <a:t>[</a:t>
            </a:r>
            <a:r>
              <a:rPr lang="en-ZA" sz="2000" dirty="0">
                <a:solidFill>
                  <a:srgbClr val="FFC100"/>
                </a:solidFill>
                <a:latin typeface="Hack-Regular"/>
              </a:rPr>
              <a:t>2</a:t>
            </a:r>
            <a:r>
              <a:rPr lang="en-ZA" sz="2000" dirty="0">
                <a:solidFill>
                  <a:srgbClr val="00B1F1"/>
                </a:solidFill>
                <a:latin typeface="Hack-Regular"/>
              </a:rPr>
              <a:t>]</a:t>
            </a:r>
            <a:endParaRPr lang="en-ZA" sz="28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92D9A3-643F-11DC-6397-D11470EB924B}"/>
              </a:ext>
            </a:extLst>
          </p:cNvPr>
          <p:cNvSpPr/>
          <p:nvPr/>
        </p:nvSpPr>
        <p:spPr>
          <a:xfrm>
            <a:off x="7324079" y="3055493"/>
            <a:ext cx="3861785" cy="51137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1400" dirty="0"/>
              <a:t>Assim, temos o conceito de primeiro elemento, segundo elemento e assim por diante...</a:t>
            </a:r>
            <a:endParaRPr lang="en-ZA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E7264F-0EE5-BB80-4C2F-94401AEAE8B3}"/>
              </a:ext>
            </a:extLst>
          </p:cNvPr>
          <p:cNvSpPr/>
          <p:nvPr/>
        </p:nvSpPr>
        <p:spPr>
          <a:xfrm>
            <a:off x="153880" y="3605436"/>
            <a:ext cx="3530353" cy="51137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1400" dirty="0"/>
              <a:t>Listas em Python têm o conceito de ordem posicional, mas set não.</a:t>
            </a:r>
            <a:endParaRPr lang="en-ZA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41C00E-A6AC-B939-5925-24196C271C77}"/>
              </a:ext>
            </a:extLst>
          </p:cNvPr>
          <p:cNvSpPr/>
          <p:nvPr/>
        </p:nvSpPr>
        <p:spPr>
          <a:xfrm>
            <a:off x="3967695" y="3473244"/>
            <a:ext cx="2850783" cy="337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1400" dirty="0"/>
              <a:t>Uma lista é um tipo de sequência</a:t>
            </a:r>
            <a:r>
              <a:rPr lang="pt-BR" sz="2000" dirty="0"/>
              <a:t>.</a:t>
            </a:r>
            <a:endParaRPr lang="en-ZA" sz="28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419CDE-CC3E-BEA6-FA18-B234557675E2}"/>
              </a:ext>
            </a:extLst>
          </p:cNvPr>
          <p:cNvSpPr/>
          <p:nvPr/>
        </p:nvSpPr>
        <p:spPr>
          <a:xfrm>
            <a:off x="3967695" y="4273700"/>
            <a:ext cx="1758402" cy="337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sz="1400" dirty="0"/>
              <a:t>Um set </a:t>
            </a:r>
            <a:r>
              <a:rPr lang="en-ZA" sz="1400" dirty="0" err="1"/>
              <a:t>não</a:t>
            </a:r>
            <a:r>
              <a:rPr lang="en-ZA" sz="1400" dirty="0"/>
              <a:t> é.</a:t>
            </a:r>
            <a:endParaRPr lang="en-ZA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C911517-FEF3-EF21-7F4F-B43A463BB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062" y="3153825"/>
            <a:ext cx="292963" cy="292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536A8F9-9C1A-0C1D-5A2F-F7BFA28CB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062" y="3890197"/>
            <a:ext cx="337712" cy="33771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88DE445-5883-E378-EAE4-4F653C21A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0225" y="4908746"/>
            <a:ext cx="964670" cy="9646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8209EBF-F09E-D7CB-6886-7CC615B46C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536" y="4758229"/>
            <a:ext cx="756761" cy="756761"/>
          </a:xfrm>
          <a:prstGeom prst="rect">
            <a:avLst/>
          </a:prstGeom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B666CD3-E227-155A-1FBE-3AEF1AB25F4E}"/>
              </a:ext>
            </a:extLst>
          </p:cNvPr>
          <p:cNvSpPr/>
          <p:nvPr/>
        </p:nvSpPr>
        <p:spPr>
          <a:xfrm rot="17877465">
            <a:off x="2318638" y="5245781"/>
            <a:ext cx="337352" cy="53841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0106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FDE0-2FB2-4E5B-27A2-E21318F92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600"/>
            <a:ext cx="11177591" cy="970450"/>
          </a:xfrm>
        </p:spPr>
        <p:txBody>
          <a:bodyPr>
            <a:normAutofit/>
          </a:bodyPr>
          <a:lstStyle/>
          <a:p>
            <a:r>
              <a:rPr lang="pt-BR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Built-in Sequence Types</a:t>
            </a:r>
            <a:endParaRPr lang="en-ZA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E128ABB-63FE-E34B-56E1-7EC9391E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1B19832-7E3C-32EC-0A25-5A054BD35CFC}"/>
              </a:ext>
            </a:extLst>
          </p:cNvPr>
          <p:cNvSpPr/>
          <p:nvPr/>
        </p:nvSpPr>
        <p:spPr>
          <a:xfrm>
            <a:off x="5301448" y="1890943"/>
            <a:ext cx="1589103" cy="147591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Mutaveis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F6E617E-8769-D76B-F1D0-DB9D1FC00DB6}"/>
              </a:ext>
            </a:extLst>
          </p:cNvPr>
          <p:cNvSpPr/>
          <p:nvPr/>
        </p:nvSpPr>
        <p:spPr>
          <a:xfrm>
            <a:off x="5381347" y="3677749"/>
            <a:ext cx="1589103" cy="147591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imutaveis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A04D9B-9081-BAD3-067E-DA0D066B3AFE}"/>
              </a:ext>
            </a:extLst>
          </p:cNvPr>
          <p:cNvSpPr/>
          <p:nvPr/>
        </p:nvSpPr>
        <p:spPr>
          <a:xfrm>
            <a:off x="7128145" y="1890943"/>
            <a:ext cx="861758" cy="337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sz="1400" dirty="0" err="1"/>
              <a:t>Listas</a:t>
            </a:r>
            <a:r>
              <a:rPr lang="en-ZA" sz="1400" dirty="0"/>
              <a:t>.</a:t>
            </a:r>
            <a:endParaRPr lang="en-ZA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F84D2-16D2-9B6B-196F-B460B04A286B}"/>
              </a:ext>
            </a:extLst>
          </p:cNvPr>
          <p:cNvSpPr/>
          <p:nvPr/>
        </p:nvSpPr>
        <p:spPr>
          <a:xfrm>
            <a:off x="7128145" y="2442467"/>
            <a:ext cx="977168" cy="337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sz="1400" dirty="0" err="1"/>
              <a:t>bytearrays</a:t>
            </a:r>
            <a:endParaRPr lang="en-ZA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CC37ED-D256-C7A0-EB46-F0B874CA673D}"/>
              </a:ext>
            </a:extLst>
          </p:cNvPr>
          <p:cNvSpPr/>
          <p:nvPr/>
        </p:nvSpPr>
        <p:spPr>
          <a:xfrm>
            <a:off x="4208016" y="4077993"/>
            <a:ext cx="924756" cy="337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sz="1400" dirty="0"/>
              <a:t>Strings</a:t>
            </a:r>
            <a:endParaRPr lang="en-ZA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B06200-9730-661F-07A4-B30CBFEB9FBB}"/>
              </a:ext>
            </a:extLst>
          </p:cNvPr>
          <p:cNvSpPr/>
          <p:nvPr/>
        </p:nvSpPr>
        <p:spPr>
          <a:xfrm>
            <a:off x="4208014" y="4736420"/>
            <a:ext cx="924757" cy="337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sz="1400" dirty="0"/>
              <a:t>Tuples</a:t>
            </a:r>
            <a:endParaRPr lang="en-ZA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64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FDE0-2FB2-4E5B-27A2-E21318F92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600"/>
            <a:ext cx="11177591" cy="970450"/>
          </a:xfrm>
        </p:spPr>
        <p:txBody>
          <a:bodyPr>
            <a:normAutofit/>
          </a:bodyPr>
          <a:lstStyle/>
          <a:p>
            <a:r>
              <a:rPr lang="pt-BR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Mutables Sequence Type</a:t>
            </a:r>
            <a:endParaRPr lang="en-ZA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E128ABB-63FE-E34B-56E1-7EC9391E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A04D9B-9081-BAD3-067E-DA0D066B3AFE}"/>
              </a:ext>
            </a:extLst>
          </p:cNvPr>
          <p:cNvSpPr/>
          <p:nvPr/>
        </p:nvSpPr>
        <p:spPr>
          <a:xfrm>
            <a:off x="4837706" y="1842402"/>
            <a:ext cx="861758" cy="337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dirty="0">
                <a:solidFill>
                  <a:srgbClr val="00B1F1"/>
                </a:solidFill>
                <a:latin typeface="Hack-Regular"/>
              </a:rPr>
              <a:t>name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</a:t>
            </a:r>
            <a:endParaRPr lang="en-ZA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0C0528-DE5B-CC77-65D0-9A8B0F25889C}"/>
              </a:ext>
            </a:extLst>
          </p:cNvPr>
          <p:cNvSpPr/>
          <p:nvPr/>
        </p:nvSpPr>
        <p:spPr>
          <a:xfrm>
            <a:off x="1029812" y="1819922"/>
            <a:ext cx="2681054" cy="41134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sz="2000" dirty="0">
                <a:solidFill>
                  <a:srgbClr val="00B1F1"/>
                </a:solidFill>
                <a:latin typeface="Hack-Regular"/>
              </a:rPr>
              <a:t>names = ['Eric', 'John']</a:t>
            </a:r>
            <a:endParaRPr lang="en-ZA" sz="28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177364-DD59-BF0E-3E28-F06C20F6CD0C}"/>
              </a:ext>
            </a:extLst>
          </p:cNvPr>
          <p:cNvCxnSpPr>
            <a:stCxn id="5" idx="3"/>
          </p:cNvCxnSpPr>
          <p:nvPr/>
        </p:nvCxnSpPr>
        <p:spPr>
          <a:xfrm flipV="1">
            <a:off x="5699464" y="1819922"/>
            <a:ext cx="872973" cy="191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A97D779-B4D9-5D5A-4A56-501C0A19438E}"/>
              </a:ext>
            </a:extLst>
          </p:cNvPr>
          <p:cNvSpPr/>
          <p:nvPr/>
        </p:nvSpPr>
        <p:spPr>
          <a:xfrm>
            <a:off x="913794" y="3223196"/>
            <a:ext cx="3169934" cy="41134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sz="2000" dirty="0">
                <a:solidFill>
                  <a:srgbClr val="00B1F1"/>
                </a:solidFill>
                <a:latin typeface="Hack-Regular"/>
              </a:rPr>
              <a:t>names = names + ['Michael']</a:t>
            </a:r>
            <a:endParaRPr lang="en-ZA" sz="28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3FC36BA-D986-8E8D-B1A6-B05B43680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222" y="1576383"/>
            <a:ext cx="1433912" cy="8697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09394C-6FB2-9FB7-2210-101D50FE8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058" y="3000442"/>
            <a:ext cx="1274250" cy="824948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BA1208-4F95-DEDE-39F1-4F9852E7CB24}"/>
              </a:ext>
            </a:extLst>
          </p:cNvPr>
          <p:cNvCxnSpPr>
            <a:endCxn id="21" idx="1"/>
          </p:cNvCxnSpPr>
          <p:nvPr/>
        </p:nvCxnSpPr>
        <p:spPr>
          <a:xfrm>
            <a:off x="4083728" y="3412916"/>
            <a:ext cx="23123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70968-8CD8-F072-218D-B932EDEF3500}"/>
              </a:ext>
            </a:extLst>
          </p:cNvPr>
          <p:cNvSpPr/>
          <p:nvPr/>
        </p:nvSpPr>
        <p:spPr>
          <a:xfrm>
            <a:off x="963719" y="2838477"/>
            <a:ext cx="2850783" cy="337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1400" dirty="0"/>
              <a:t>Concatenação modifica o objecto</a:t>
            </a:r>
            <a:r>
              <a:rPr lang="pt-BR" sz="2000" dirty="0"/>
              <a:t>.</a:t>
            </a:r>
            <a:endParaRPr lang="en-ZA" sz="28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4CB79C-DBA4-CAEC-C745-BDFCCBDDEF47}"/>
              </a:ext>
            </a:extLst>
          </p:cNvPr>
          <p:cNvSpPr/>
          <p:nvPr/>
        </p:nvSpPr>
        <p:spPr>
          <a:xfrm>
            <a:off x="8085767" y="3007333"/>
            <a:ext cx="965673" cy="337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sz="1400">
                <a:solidFill>
                  <a:srgbClr val="FFFF00"/>
                </a:solidFill>
                <a:latin typeface="Hack-Regular"/>
              </a:rPr>
              <a:t>0xAA2345</a:t>
            </a:r>
            <a:endParaRPr lang="en-ZA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D9481B-28DF-719F-2CA2-11B3C3D89390}"/>
              </a:ext>
            </a:extLst>
          </p:cNvPr>
          <p:cNvSpPr/>
          <p:nvPr/>
        </p:nvSpPr>
        <p:spPr>
          <a:xfrm>
            <a:off x="8189683" y="1787123"/>
            <a:ext cx="861758" cy="337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sz="1400">
                <a:solidFill>
                  <a:srgbClr val="93D150"/>
                </a:solidFill>
                <a:latin typeface="Hack-Regular"/>
              </a:rPr>
              <a:t>0xFF255</a:t>
            </a:r>
            <a:endParaRPr lang="en-ZA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20B65F-5A76-FFBB-C429-188C675D489D}"/>
              </a:ext>
            </a:extLst>
          </p:cNvPr>
          <p:cNvSpPr/>
          <p:nvPr/>
        </p:nvSpPr>
        <p:spPr>
          <a:xfrm>
            <a:off x="810158" y="4866342"/>
            <a:ext cx="3169934" cy="41134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sz="2000" dirty="0" err="1">
                <a:solidFill>
                  <a:srgbClr val="00B1F1"/>
                </a:solidFill>
                <a:latin typeface="Hack-Regular"/>
              </a:rPr>
              <a:t>names.append</a:t>
            </a:r>
            <a:r>
              <a:rPr lang="en-ZA" sz="2000" dirty="0">
                <a:solidFill>
                  <a:srgbClr val="00B1F1"/>
                </a:solidFill>
                <a:latin typeface="Hack-Regular"/>
              </a:rPr>
              <a:t>('Michael')</a:t>
            </a:r>
            <a:endParaRPr lang="en-ZA" sz="28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F671C3-0CDF-4A78-9106-DB3B71A6EE6E}"/>
              </a:ext>
            </a:extLst>
          </p:cNvPr>
          <p:cNvSpPr/>
          <p:nvPr/>
        </p:nvSpPr>
        <p:spPr>
          <a:xfrm>
            <a:off x="860083" y="4481623"/>
            <a:ext cx="2850783" cy="337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1400" dirty="0"/>
              <a:t>Append nao muda o objecto</a:t>
            </a:r>
            <a:endParaRPr lang="en-ZA" sz="28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69794E2-03FE-5F7A-2922-C9E664E8A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264" y="4690531"/>
            <a:ext cx="1151138" cy="76296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1CDC80-8A8C-81DD-BA3E-C44D57411D9C}"/>
              </a:ext>
            </a:extLst>
          </p:cNvPr>
          <p:cNvCxnSpPr>
            <a:stCxn id="29" idx="3"/>
            <a:endCxn id="32" idx="1"/>
          </p:cNvCxnSpPr>
          <p:nvPr/>
        </p:nvCxnSpPr>
        <p:spPr>
          <a:xfrm flipV="1">
            <a:off x="3980092" y="5072013"/>
            <a:ext cx="24011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6E6F35B-F5C9-2719-1D23-0DE445675779}"/>
              </a:ext>
            </a:extLst>
          </p:cNvPr>
          <p:cNvSpPr/>
          <p:nvPr/>
        </p:nvSpPr>
        <p:spPr>
          <a:xfrm>
            <a:off x="7995134" y="4864355"/>
            <a:ext cx="861758" cy="337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sz="1400">
                <a:solidFill>
                  <a:srgbClr val="93D150"/>
                </a:solidFill>
                <a:latin typeface="Hack-Regular"/>
              </a:rPr>
              <a:t>0xFF255</a:t>
            </a:r>
            <a:endParaRPr lang="en-ZA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28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7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FDE0-2FB2-4E5B-27A2-E21318F92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600"/>
            <a:ext cx="11177591" cy="970450"/>
          </a:xfrm>
        </p:spPr>
        <p:txBody>
          <a:bodyPr>
            <a:normAutofit/>
          </a:bodyPr>
          <a:lstStyle/>
          <a:p>
            <a:r>
              <a:rPr lang="pt-BR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Rationale</a:t>
            </a:r>
            <a:endParaRPr lang="en-ZA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E128ABB-63FE-E34B-56E1-7EC9391E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  <p:pic>
        <p:nvPicPr>
          <p:cNvPr id="6" name="Content Placeholder 4" descr="A yellow question mark with a sad face&#10;&#10;Description automatically generated">
            <a:extLst>
              <a:ext uri="{FF2B5EF4-FFF2-40B4-BE49-F238E27FC236}">
                <a16:creationId xmlns:a16="http://schemas.microsoft.com/office/drawing/2014/main" id="{16297A87-A122-2655-731D-392379F64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206" y="1121521"/>
            <a:ext cx="1401744" cy="1401744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7EA9D8-227C-1887-40ED-7DE13EDACB29}"/>
              </a:ext>
            </a:extLst>
          </p:cNvPr>
          <p:cNvSpPr/>
          <p:nvPr/>
        </p:nvSpPr>
        <p:spPr>
          <a:xfrm>
            <a:off x="847052" y="1447061"/>
            <a:ext cx="1265833" cy="32786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Bob </a:t>
            </a:r>
            <a:r>
              <a:rPr lang="en-US" sz="14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pergunta</a:t>
            </a:r>
            <a:endParaRPr lang="en-ZA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A52499-F43E-C7F3-BA07-39785BAD0DEB}"/>
              </a:ext>
            </a:extLst>
          </p:cNvPr>
          <p:cNvSpPr/>
          <p:nvPr/>
        </p:nvSpPr>
        <p:spPr>
          <a:xfrm>
            <a:off x="847052" y="1774920"/>
            <a:ext cx="2570851" cy="53996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Porquê a indexação de sequence types começa de Zero?</a:t>
            </a:r>
            <a:endParaRPr lang="en-ZA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1279FF-FE89-AD79-611D-E81E03E821C9}"/>
              </a:ext>
            </a:extLst>
          </p:cNvPr>
          <p:cNvSpPr/>
          <p:nvPr/>
        </p:nvSpPr>
        <p:spPr>
          <a:xfrm>
            <a:off x="5761608" y="1774920"/>
            <a:ext cx="1535837" cy="41134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sz="2000" dirty="0">
                <a:solidFill>
                  <a:srgbClr val="00B1F1"/>
                </a:solidFill>
                <a:latin typeface="Hack-Regular"/>
              </a:rPr>
              <a:t>1, 2, 3, …, 15</a:t>
            </a:r>
            <a:endParaRPr lang="en-ZA" sz="28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5EF995-B2FE-3786-4CE8-6B37D195B106}"/>
              </a:ext>
            </a:extLst>
          </p:cNvPr>
          <p:cNvSpPr/>
          <p:nvPr/>
        </p:nvSpPr>
        <p:spPr>
          <a:xfrm>
            <a:off x="3704691" y="1811735"/>
            <a:ext cx="1771718" cy="337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1400" dirty="0"/>
              <a:t>Seja dada sequencia</a:t>
            </a:r>
            <a:endParaRPr lang="en-ZA" sz="28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F2DAD4-ED14-6F42-3FE9-A6D1E13C2BA2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5476409" y="1980591"/>
            <a:ext cx="28519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32DC7B7-BBF0-8806-1DA2-8B320DFE6BCB}"/>
              </a:ext>
            </a:extLst>
          </p:cNvPr>
          <p:cNvSpPr/>
          <p:nvPr/>
        </p:nvSpPr>
        <p:spPr>
          <a:xfrm>
            <a:off x="8105313" y="1409159"/>
            <a:ext cx="1802167" cy="169802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 1 &lt;= n &lt;= 15</a:t>
            </a:r>
          </a:p>
          <a:p>
            <a:r>
              <a:rPr lang="pt-BR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0 &lt; n &lt;= 15</a:t>
            </a:r>
          </a:p>
          <a:p>
            <a:r>
              <a:rPr lang="pt-BR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 1 &lt;= n &lt; 16</a:t>
            </a:r>
          </a:p>
          <a:p>
            <a:r>
              <a:rPr lang="pt-BR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d) 0 &lt; n &lt; 16</a:t>
            </a:r>
            <a:endParaRPr lang="en-ZA" sz="2000" b="1" kern="100" dirty="0">
              <a:solidFill>
                <a:schemeClr val="tx1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455797F-51E9-25C8-AAE2-E7B99C0D7FD6}"/>
              </a:ext>
            </a:extLst>
          </p:cNvPr>
          <p:cNvSpPr/>
          <p:nvPr/>
        </p:nvSpPr>
        <p:spPr>
          <a:xfrm>
            <a:off x="7416180" y="1862023"/>
            <a:ext cx="656948" cy="23713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DF7D4D-0ECC-6327-FAC2-C2AF09EEDC43}"/>
              </a:ext>
            </a:extLst>
          </p:cNvPr>
          <p:cNvSpPr/>
          <p:nvPr/>
        </p:nvSpPr>
        <p:spPr>
          <a:xfrm>
            <a:off x="704066" y="3260144"/>
            <a:ext cx="3693806" cy="337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1400" dirty="0"/>
              <a:t>(b) e (d) podem se tornar estranhos às vezes</a:t>
            </a:r>
            <a:endParaRPr lang="en-ZA" sz="28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2FAA29-2A99-992C-D6B8-637C2024B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4" y="3183664"/>
            <a:ext cx="490672" cy="49067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2D184E5-67BB-C534-6177-88C3648F7BB4}"/>
              </a:ext>
            </a:extLst>
          </p:cNvPr>
          <p:cNvSpPr/>
          <p:nvPr/>
        </p:nvSpPr>
        <p:spPr>
          <a:xfrm>
            <a:off x="4727130" y="3276040"/>
            <a:ext cx="5863930" cy="337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1400" dirty="0"/>
              <a:t>Suponha que queremos descrever os inteiros </a:t>
            </a:r>
            <a:r>
              <a:rPr lang="pt-BR" sz="1400" b="1" dirty="0">
                <a:solidFill>
                  <a:schemeClr val="tx1">
                    <a:lumMod val="95000"/>
                  </a:schemeClr>
                </a:solidFill>
              </a:rPr>
              <a:t>unsigned</a:t>
            </a:r>
            <a:r>
              <a:rPr lang="pt-BR" sz="1400" dirty="0"/>
              <a:t> 0, 1, 2, …, 10.</a:t>
            </a:r>
            <a:endParaRPr lang="en-ZA" sz="28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2612F4-1267-0BB0-9EEE-035169E19AD1}"/>
              </a:ext>
            </a:extLst>
          </p:cNvPr>
          <p:cNvSpPr/>
          <p:nvPr/>
        </p:nvSpPr>
        <p:spPr>
          <a:xfrm>
            <a:off x="4727129" y="3782608"/>
            <a:ext cx="2126431" cy="337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1400" dirty="0"/>
              <a:t>Usando (b) e (d) teriamos</a:t>
            </a:r>
            <a:endParaRPr lang="en-ZA" sz="28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EB254A-BFC0-C828-7B72-4385B5364C7C}"/>
              </a:ext>
            </a:extLst>
          </p:cNvPr>
          <p:cNvSpPr/>
          <p:nvPr/>
        </p:nvSpPr>
        <p:spPr>
          <a:xfrm>
            <a:off x="7439559" y="3781589"/>
            <a:ext cx="1802167" cy="82664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-1 &lt; n &lt;= 10</a:t>
            </a:r>
          </a:p>
          <a:p>
            <a:r>
              <a:rPr lang="pt-BR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d) -1 &lt; n &lt; 11</a:t>
            </a:r>
            <a:endParaRPr lang="en-ZA" sz="2000" b="1" kern="100" dirty="0">
              <a:solidFill>
                <a:schemeClr val="tx1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7EAA9D1-BABD-D314-8331-DF8FC8D34E33}"/>
              </a:ext>
            </a:extLst>
          </p:cNvPr>
          <p:cNvSpPr/>
          <p:nvPr/>
        </p:nvSpPr>
        <p:spPr>
          <a:xfrm>
            <a:off x="6924617" y="3882253"/>
            <a:ext cx="443885" cy="12157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4B4927-EF8E-D046-6632-1C3E271ED705}"/>
              </a:ext>
            </a:extLst>
          </p:cNvPr>
          <p:cNvSpPr/>
          <p:nvPr/>
        </p:nvSpPr>
        <p:spPr>
          <a:xfrm>
            <a:off x="3191292" y="4582776"/>
            <a:ext cx="1309687" cy="41134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sz="2000" dirty="0">
                <a:solidFill>
                  <a:srgbClr val="00B1F1"/>
                </a:solidFill>
                <a:latin typeface="Hack-Regular"/>
              </a:rPr>
              <a:t>2, 3, …, 16</a:t>
            </a:r>
            <a:endParaRPr lang="en-ZA" sz="28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44EE50-5C5D-8698-2D31-18A7794CCA18}"/>
              </a:ext>
            </a:extLst>
          </p:cNvPr>
          <p:cNvSpPr/>
          <p:nvPr/>
        </p:nvSpPr>
        <p:spPr>
          <a:xfrm>
            <a:off x="572352" y="4619591"/>
            <a:ext cx="2392790" cy="3377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1400" dirty="0"/>
              <a:t>Agora seja dada sequencia</a:t>
            </a:r>
            <a:endParaRPr lang="en-ZA" sz="28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4DA915-81C3-73CD-8B18-83E1970653DF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2965142" y="4788447"/>
            <a:ext cx="22615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76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A4E3DAA1-2332-06A0-2D8E-E483C0E2BF2F}"/>
              </a:ext>
            </a:extLst>
          </p:cNvPr>
          <p:cNvCxnSpPr/>
          <p:nvPr/>
        </p:nvCxnSpPr>
        <p:spPr>
          <a:xfrm rot="5400000" flipH="1" flipV="1">
            <a:off x="184173" y="3411284"/>
            <a:ext cx="2694450" cy="2015231"/>
          </a:xfrm>
          <a:prstGeom prst="curvedConnector3">
            <a:avLst>
              <a:gd name="adj1" fmla="val 9283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BC814B-7C3F-1AC9-A943-B22313FB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42" y="0"/>
            <a:ext cx="10353762" cy="634754"/>
          </a:xfrm>
        </p:spPr>
        <p:txBody>
          <a:bodyPr>
            <a:normAutofit fontScale="90000"/>
          </a:bodyPr>
          <a:lstStyle/>
          <a:p>
            <a:r>
              <a:rPr lang="en-GB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PEP 318 - </a:t>
            </a:r>
            <a:r>
              <a:rPr lang="pt-BR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Função decoradora</a:t>
            </a:r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B45FB-213A-C804-D922-7D9E9CA2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8" y="46112"/>
            <a:ext cx="671743" cy="6717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7FCCD29-8D3F-4C84-6888-AF9173B13E83}"/>
              </a:ext>
            </a:extLst>
          </p:cNvPr>
          <p:cNvSpPr/>
          <p:nvPr/>
        </p:nvSpPr>
        <p:spPr>
          <a:xfrm>
            <a:off x="651666" y="940485"/>
            <a:ext cx="5633724" cy="226435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i="1" dirty="0" err="1">
                <a:solidFill>
                  <a:srgbClr val="50FA7B"/>
                </a:solidFill>
                <a:latin typeface="Consolas" panose="020B0609020204030204" pitchFamily="49" charset="0"/>
              </a:rPr>
              <a:t>decorador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dirty="0" err="1">
                <a:solidFill>
                  <a:srgbClr val="FFB86C"/>
                </a:solidFill>
                <a:latin typeface="Consolas" panose="020B0609020204030204" pitchFamily="49" charset="0"/>
              </a:rPr>
              <a:t>funcao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i="1" dirty="0">
                <a:solidFill>
                  <a:srgbClr val="50FA7B"/>
                </a:solidFill>
                <a:latin typeface="Consolas" panose="020B0609020204030204" pitchFamily="49" charset="0"/>
              </a:rPr>
              <a:t>wrapper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*</a:t>
            </a:r>
            <a:r>
              <a:rPr lang="en-ZA" dirty="0" err="1">
                <a:solidFill>
                  <a:srgbClr val="FF79C6"/>
                </a:solidFill>
                <a:latin typeface="Consolas" panose="020B0609020204030204" pitchFamily="49" charset="0"/>
              </a:rPr>
              <a:t>p</a:t>
            </a:r>
            <a:r>
              <a:rPr lang="en-ZA" dirty="0" err="1">
                <a:solidFill>
                  <a:srgbClr val="FFB86C"/>
                </a:solidFill>
                <a:latin typeface="Consolas" panose="020B0609020204030204" pitchFamily="49" charset="0"/>
              </a:rPr>
              <a:t>args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**</a:t>
            </a:r>
            <a:r>
              <a:rPr lang="en-ZA" dirty="0" err="1">
                <a:solidFill>
                  <a:srgbClr val="FFB86C"/>
                </a:solidFill>
                <a:latin typeface="Consolas" panose="020B0609020204030204" pitchFamily="49" charset="0"/>
              </a:rPr>
              <a:t>kwargs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i="1" dirty="0">
                <a:solidFill>
                  <a:srgbClr val="50FA7B"/>
                </a:solidFill>
                <a:latin typeface="Consolas" panose="020B0609020204030204" pitchFamily="49" charset="0"/>
              </a:rPr>
              <a:t>print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dirty="0">
                <a:solidFill>
                  <a:srgbClr val="F1FA8C"/>
                </a:solidFill>
                <a:latin typeface="Consolas" panose="020B0609020204030204" pitchFamily="49" charset="0"/>
              </a:rPr>
              <a:t>Antes de chamar a </a:t>
            </a:r>
            <a:r>
              <a:rPr lang="en-ZA" dirty="0" err="1">
                <a:solidFill>
                  <a:srgbClr val="F1FA8C"/>
                </a:solidFill>
                <a:latin typeface="Consolas" panose="020B0609020204030204" pitchFamily="49" charset="0"/>
              </a:rPr>
              <a:t>funcao</a:t>
            </a:r>
            <a:r>
              <a:rPr lang="en-ZA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dirty="0" err="1">
                <a:solidFill>
                  <a:srgbClr val="F8F8F2"/>
                </a:solidFill>
                <a:latin typeface="Consolas" panose="020B0609020204030204" pitchFamily="49" charset="0"/>
              </a:rPr>
              <a:t>resultado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dirty="0" err="1">
                <a:solidFill>
                  <a:srgbClr val="FFB86C"/>
                </a:solidFill>
                <a:latin typeface="Consolas" panose="020B0609020204030204" pitchFamily="49" charset="0"/>
              </a:rPr>
              <a:t>funcao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*</a:t>
            </a:r>
            <a:r>
              <a:rPr lang="en-ZA" dirty="0" err="1">
                <a:solidFill>
                  <a:srgbClr val="FFB86C"/>
                </a:solidFill>
                <a:latin typeface="Consolas" panose="020B0609020204030204" pitchFamily="49" charset="0"/>
              </a:rPr>
              <a:t>args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**</a:t>
            </a:r>
            <a:r>
              <a:rPr lang="en-ZA" dirty="0" err="1">
                <a:solidFill>
                  <a:srgbClr val="FFB86C"/>
                </a:solidFill>
                <a:latin typeface="Consolas" panose="020B0609020204030204" pitchFamily="49" charset="0"/>
              </a:rPr>
              <a:t>kwargs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i="1" dirty="0">
                <a:solidFill>
                  <a:srgbClr val="50FA7B"/>
                </a:solidFill>
                <a:latin typeface="Consolas" panose="020B0609020204030204" pitchFamily="49" charset="0"/>
              </a:rPr>
              <a:t>print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dirty="0" err="1">
                <a:solidFill>
                  <a:srgbClr val="F1FA8C"/>
                </a:solidFill>
                <a:latin typeface="Consolas" panose="020B0609020204030204" pitchFamily="49" charset="0"/>
              </a:rPr>
              <a:t>Depois</a:t>
            </a:r>
            <a:r>
              <a:rPr lang="en-ZA" dirty="0">
                <a:solidFill>
                  <a:srgbClr val="F1FA8C"/>
                </a:solidFill>
                <a:latin typeface="Consolas" panose="020B0609020204030204" pitchFamily="49" charset="0"/>
              </a:rPr>
              <a:t> de chamar a </a:t>
            </a:r>
            <a:r>
              <a:rPr lang="en-ZA" dirty="0" err="1">
                <a:solidFill>
                  <a:srgbClr val="F1FA8C"/>
                </a:solidFill>
                <a:latin typeface="Consolas" panose="020B0609020204030204" pitchFamily="49" charset="0"/>
              </a:rPr>
              <a:t>funcao</a:t>
            </a:r>
            <a:r>
              <a:rPr lang="en-ZA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dirty="0" err="1">
                <a:solidFill>
                  <a:srgbClr val="F8F8F2"/>
                </a:solidFill>
                <a:latin typeface="Consolas" panose="020B0609020204030204" pitchFamily="49" charset="0"/>
              </a:rPr>
              <a:t>resultado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ZA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i="1" dirty="0">
                <a:solidFill>
                  <a:srgbClr val="50FA7B"/>
                </a:solidFill>
                <a:latin typeface="Consolas" panose="020B0609020204030204" pitchFamily="49" charset="0"/>
              </a:rPr>
              <a:t>wrapper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1170CF-E97E-4BB0-313C-7C26E0B6A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" y="861221"/>
            <a:ext cx="587168" cy="5871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AAF346-FBB2-6B8F-498F-646668149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66" y="3624353"/>
            <a:ext cx="701249" cy="70124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B76CF87-3B80-0766-932B-406A5EF27BA3}"/>
              </a:ext>
            </a:extLst>
          </p:cNvPr>
          <p:cNvSpPr/>
          <p:nvPr/>
        </p:nvSpPr>
        <p:spPr>
          <a:xfrm>
            <a:off x="6716593" y="968051"/>
            <a:ext cx="3608137" cy="172188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soma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b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pt-BR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+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b</a:t>
            </a:r>
          </a:p>
          <a:p>
            <a:endParaRPr lang="pt-BR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func_aux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decorador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soma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res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func_aux(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10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34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print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(res)</a:t>
            </a:r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0B80C470-CBC9-26AA-0EF1-3D8829934AB2}"/>
              </a:ext>
            </a:extLst>
          </p:cNvPr>
          <p:cNvSpPr/>
          <p:nvPr/>
        </p:nvSpPr>
        <p:spPr>
          <a:xfrm>
            <a:off x="10410862" y="1744462"/>
            <a:ext cx="1358284" cy="399495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5A586D2C-0BBB-80CC-8218-D9395CD97B52}"/>
              </a:ext>
            </a:extLst>
          </p:cNvPr>
          <p:cNvSpPr/>
          <p:nvPr/>
        </p:nvSpPr>
        <p:spPr>
          <a:xfrm>
            <a:off x="10410862" y="2072662"/>
            <a:ext cx="1358284" cy="399495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Arrow: Left 37">
            <a:extLst>
              <a:ext uri="{FF2B5EF4-FFF2-40B4-BE49-F238E27FC236}">
                <a16:creationId xmlns:a16="http://schemas.microsoft.com/office/drawing/2014/main" id="{10832964-5947-8CF9-3F5D-BADAFD1F8EDD}"/>
              </a:ext>
            </a:extLst>
          </p:cNvPr>
          <p:cNvSpPr/>
          <p:nvPr/>
        </p:nvSpPr>
        <p:spPr>
          <a:xfrm>
            <a:off x="10410862" y="2400862"/>
            <a:ext cx="1358284" cy="399495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5A69A3-C847-4157-6B47-E8C0689F5CA9}"/>
              </a:ext>
            </a:extLst>
          </p:cNvPr>
          <p:cNvSpPr/>
          <p:nvPr/>
        </p:nvSpPr>
        <p:spPr>
          <a:xfrm>
            <a:off x="1286421" y="3646778"/>
            <a:ext cx="4706645" cy="70124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Lembra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</a:t>
            </a:r>
            <a:r>
              <a:rPr lang="en-US" sz="20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20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uma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guarda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20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referência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sz="20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objecto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ZA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A309BF4-4755-0EE5-DDE6-E1CBECACD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3074" y="3378502"/>
            <a:ext cx="679142" cy="67914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401A27C-2D1F-C0FF-8EA4-C2D74E32D5BF}"/>
              </a:ext>
            </a:extLst>
          </p:cNvPr>
          <p:cNvSpPr/>
          <p:nvPr/>
        </p:nvSpPr>
        <p:spPr>
          <a:xfrm>
            <a:off x="8956089" y="3429000"/>
            <a:ext cx="1599461" cy="19087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Bob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está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triste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D63C0C8-AB4C-2BB7-629E-98A1A6E4F98B}"/>
              </a:ext>
            </a:extLst>
          </p:cNvPr>
          <p:cNvSpPr/>
          <p:nvPr/>
        </p:nvSpPr>
        <p:spPr>
          <a:xfrm>
            <a:off x="7577727" y="3646778"/>
            <a:ext cx="2977823" cy="328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Porquê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tantas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variáveis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155D582C-B733-7319-6436-106F6499F68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66684" y="1961223"/>
            <a:ext cx="3542193" cy="967667"/>
          </a:xfrm>
          <a:prstGeom prst="curvedConnector3">
            <a:avLst>
              <a:gd name="adj1" fmla="val 388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F0E1BFB-A89C-7E96-FAE4-FEB2D070192A}"/>
              </a:ext>
            </a:extLst>
          </p:cNvPr>
          <p:cNvSpPr/>
          <p:nvPr/>
        </p:nvSpPr>
        <p:spPr>
          <a:xfrm>
            <a:off x="651666" y="4790198"/>
            <a:ext cx="3608137" cy="172188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soma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b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pt-BR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+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b</a:t>
            </a:r>
          </a:p>
          <a:p>
            <a:endParaRPr lang="pt-BR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soma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decorador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soma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res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soma(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10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34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print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(res)</a:t>
            </a:r>
          </a:p>
        </p:txBody>
      </p:sp>
      <p:sp>
        <p:nvSpPr>
          <p:cNvPr id="51" name="Arrow: Left 50">
            <a:extLst>
              <a:ext uri="{FF2B5EF4-FFF2-40B4-BE49-F238E27FC236}">
                <a16:creationId xmlns:a16="http://schemas.microsoft.com/office/drawing/2014/main" id="{346EA4D4-23EF-783D-9EFA-A613C5FA7C13}"/>
              </a:ext>
            </a:extLst>
          </p:cNvPr>
          <p:cNvSpPr/>
          <p:nvPr/>
        </p:nvSpPr>
        <p:spPr>
          <a:xfrm>
            <a:off x="4430510" y="5566377"/>
            <a:ext cx="1358284" cy="399495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2" name="Arrow: Left 51">
            <a:extLst>
              <a:ext uri="{FF2B5EF4-FFF2-40B4-BE49-F238E27FC236}">
                <a16:creationId xmlns:a16="http://schemas.microsoft.com/office/drawing/2014/main" id="{95EF37AE-361C-47E6-CEBA-EA3B03856645}"/>
              </a:ext>
            </a:extLst>
          </p:cNvPr>
          <p:cNvSpPr/>
          <p:nvPr/>
        </p:nvSpPr>
        <p:spPr>
          <a:xfrm>
            <a:off x="4430510" y="5894577"/>
            <a:ext cx="1358284" cy="399495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3" name="Arrow: Left 52">
            <a:extLst>
              <a:ext uri="{FF2B5EF4-FFF2-40B4-BE49-F238E27FC236}">
                <a16:creationId xmlns:a16="http://schemas.microsoft.com/office/drawing/2014/main" id="{C77AE9C1-F245-9595-A5DB-EC6A38447753}"/>
              </a:ext>
            </a:extLst>
          </p:cNvPr>
          <p:cNvSpPr/>
          <p:nvPr/>
        </p:nvSpPr>
        <p:spPr>
          <a:xfrm>
            <a:off x="4430510" y="6222777"/>
            <a:ext cx="1358284" cy="399495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F5C4415-ADAE-C86A-D489-DAA08B617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5789" y="4708361"/>
            <a:ext cx="605162" cy="60516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9DDD07CC-0688-ED94-1116-D7B9EC40728C}"/>
              </a:ext>
            </a:extLst>
          </p:cNvPr>
          <p:cNvSpPr/>
          <p:nvPr/>
        </p:nvSpPr>
        <p:spPr>
          <a:xfrm>
            <a:off x="5495068" y="4657943"/>
            <a:ext cx="1316218" cy="23758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Bob </a:t>
            </a:r>
            <a:r>
              <a:rPr lang="en-US" sz="16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está</a:t>
            </a: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feliz</a:t>
            </a:r>
            <a:endParaRPr lang="en-ZA" sz="20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B9C8B38-C898-1F69-D3ED-AA453B14E5AB}"/>
              </a:ext>
            </a:extLst>
          </p:cNvPr>
          <p:cNvSpPr/>
          <p:nvPr/>
        </p:nvSpPr>
        <p:spPr>
          <a:xfrm>
            <a:off x="5495068" y="4895531"/>
            <a:ext cx="1213809" cy="328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Agora sim!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7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9" grpId="0" animBg="1"/>
      <p:bldP spid="42" grpId="0" animBg="1"/>
      <p:bldP spid="43" grpId="0" animBg="1"/>
      <p:bldP spid="50" grpId="0" animBg="1"/>
      <p:bldP spid="51" grpId="0" animBg="1"/>
      <p:bldP spid="51" grpId="1" animBg="1"/>
      <p:bldP spid="52" grpId="0" animBg="1"/>
      <p:bldP spid="52" grpId="1" animBg="1"/>
      <p:bldP spid="53" grpId="0" animBg="1"/>
      <p:bldP spid="62" grpId="0" animBg="1"/>
      <p:bldP spid="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C814B-7C3F-1AC9-A943-B22313FB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42" y="0"/>
            <a:ext cx="10353762" cy="634754"/>
          </a:xfrm>
        </p:spPr>
        <p:txBody>
          <a:bodyPr>
            <a:normAutofit fontScale="90000"/>
          </a:bodyPr>
          <a:lstStyle/>
          <a:p>
            <a:r>
              <a:rPr lang="en-GB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PEP 318 - </a:t>
            </a:r>
            <a:r>
              <a:rPr lang="pt-BR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Função decoradora – Syntax Sugar (@)</a:t>
            </a:r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B45FB-213A-C804-D922-7D9E9CA2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8" y="46112"/>
            <a:ext cx="671743" cy="671743"/>
          </a:xfrm>
          <a:prstGeom prst="rect">
            <a:avLst/>
          </a:prstGeom>
        </p:spPr>
      </p:pic>
      <p:pic>
        <p:nvPicPr>
          <p:cNvPr id="8" name="Picture 7" descr="A yellow file with blue and yellow text&#10;&#10;Description automatically generated">
            <a:extLst>
              <a:ext uri="{FF2B5EF4-FFF2-40B4-BE49-F238E27FC236}">
                <a16:creationId xmlns:a16="http://schemas.microsoft.com/office/drawing/2014/main" id="{BAD1E5C7-C95B-B2D6-4BE4-5382319E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1" y="1257254"/>
            <a:ext cx="1077495" cy="8030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E7C2DD-4A2A-1599-A70E-95212E142434}"/>
              </a:ext>
            </a:extLst>
          </p:cNvPr>
          <p:cNvSpPr/>
          <p:nvPr/>
        </p:nvSpPr>
        <p:spPr>
          <a:xfrm>
            <a:off x="1191088" y="1530890"/>
            <a:ext cx="9240174" cy="80308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2000" dirty="0">
                <a:solidFill>
                  <a:schemeClr val="tx1">
                    <a:lumMod val="85000"/>
                  </a:schemeClr>
                </a:solidFill>
              </a:rPr>
              <a:t>Existe uma forma mais elegante de chamar um decorator em python, que é usando o arroba (</a:t>
            </a:r>
            <a:r>
              <a:rPr lang="pt-BR" sz="2000" b="1" dirty="0">
                <a:solidFill>
                  <a:srgbClr val="FFFF00"/>
                </a:solidFill>
              </a:rPr>
              <a:t>@</a:t>
            </a:r>
            <a:r>
              <a:rPr lang="pt-BR" sz="2000" dirty="0">
                <a:solidFill>
                  <a:schemeClr val="tx1">
                    <a:lumMod val="85000"/>
                  </a:schemeClr>
                </a:solidFill>
              </a:rPr>
              <a:t>) por cima da função que se deseja decorar</a:t>
            </a:r>
            <a:endParaRPr lang="en-ZA" sz="2400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F75FF0-9259-5987-127B-A920655462B6}"/>
              </a:ext>
            </a:extLst>
          </p:cNvPr>
          <p:cNvSpPr/>
          <p:nvPr/>
        </p:nvSpPr>
        <p:spPr>
          <a:xfrm>
            <a:off x="1912295" y="2490998"/>
            <a:ext cx="3608137" cy="172188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soma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b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pt-BR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+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b</a:t>
            </a:r>
          </a:p>
          <a:p>
            <a:endParaRPr lang="pt-BR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soma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decorador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soma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res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soma(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10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34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print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(res)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6DC6EC-12D4-6156-53DC-07D4161F75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68029" y="2562619"/>
            <a:ext cx="1100462" cy="11004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84C084-D293-A7DE-C8E0-E744F0A74A3D}"/>
              </a:ext>
            </a:extLst>
          </p:cNvPr>
          <p:cNvSpPr/>
          <p:nvPr/>
        </p:nvSpPr>
        <p:spPr>
          <a:xfrm>
            <a:off x="7116089" y="2568058"/>
            <a:ext cx="3608137" cy="172188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dirty="0">
                <a:solidFill>
                  <a:srgbClr val="50FA7B"/>
                </a:solidFill>
                <a:latin typeface="Consolas" panose="020B0609020204030204" pitchFamily="49" charset="0"/>
              </a:rPr>
              <a:t>@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decorador</a:t>
            </a:r>
            <a:endParaRPr lang="pt-BR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soma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b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pt-BR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+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b</a:t>
            </a:r>
            <a:endParaRPr lang="pt-BR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b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res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soma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10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34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print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(res)</a:t>
            </a:r>
          </a:p>
        </p:txBody>
      </p:sp>
      <p:pic>
        <p:nvPicPr>
          <p:cNvPr id="19" name="Content Placeholder 4" descr="A yellow question mark with a sad face&#10;&#10;Description automatically generated">
            <a:extLst>
              <a:ext uri="{FF2B5EF4-FFF2-40B4-BE49-F238E27FC236}">
                <a16:creationId xmlns:a16="http://schemas.microsoft.com/office/drawing/2014/main" id="{49BD55F9-BA82-97CE-8A1F-549E395EF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" y="4992185"/>
            <a:ext cx="1401744" cy="1401744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F504E3-B5D2-3075-9DA6-97D8CC673678}"/>
              </a:ext>
            </a:extLst>
          </p:cNvPr>
          <p:cNvSpPr/>
          <p:nvPr/>
        </p:nvSpPr>
        <p:spPr>
          <a:xfrm>
            <a:off x="1095627" y="5370135"/>
            <a:ext cx="1473694" cy="27544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Bob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pergunta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DB276F-E387-A32A-E329-D2490DEC2B37}"/>
              </a:ext>
            </a:extLst>
          </p:cNvPr>
          <p:cNvSpPr/>
          <p:nvPr/>
        </p:nvSpPr>
        <p:spPr>
          <a:xfrm>
            <a:off x="1095627" y="5645584"/>
            <a:ext cx="4159954" cy="53996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acontece se chamarmos o __doc__  e o __qualname__ da função decorada?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5DB49A-FB42-EED0-8776-4D650DC7A67A}"/>
              </a:ext>
            </a:extLst>
          </p:cNvPr>
          <p:cNvSpPr/>
          <p:nvPr/>
        </p:nvSpPr>
        <p:spPr>
          <a:xfrm>
            <a:off x="4455112" y="4553429"/>
            <a:ext cx="3925410" cy="80308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Teremos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dados que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pertencem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funcao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wrapper e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nao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funcao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decorada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01D3B9-01E5-923F-E9ED-E49AC88EF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951" y="4490138"/>
            <a:ext cx="671973" cy="6719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E51C73-C7A8-FC47-29C2-BE4EE147D1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1691" y="5596385"/>
            <a:ext cx="679142" cy="67914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A5F99DC-32EC-E9C7-18A5-BA1D79DF9FBC}"/>
              </a:ext>
            </a:extLst>
          </p:cNvPr>
          <p:cNvSpPr/>
          <p:nvPr/>
        </p:nvSpPr>
        <p:spPr>
          <a:xfrm>
            <a:off x="8584706" y="5646883"/>
            <a:ext cx="1599461" cy="19087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Bob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está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triste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80FF62-3699-AE95-56E9-F297AC78C5A3}"/>
              </a:ext>
            </a:extLst>
          </p:cNvPr>
          <p:cNvSpPr/>
          <p:nvPr/>
        </p:nvSpPr>
        <p:spPr>
          <a:xfrm>
            <a:off x="5628443" y="5864661"/>
            <a:ext cx="4555725" cy="328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Perdemos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informacoes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funcao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original!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BBE6F4C-E727-F18D-981D-A48F87E0A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0157" y="4510828"/>
            <a:ext cx="607942" cy="60794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2BA8105-F029-058F-DE11-5024D99CA91A}"/>
              </a:ext>
            </a:extLst>
          </p:cNvPr>
          <p:cNvSpPr/>
          <p:nvPr/>
        </p:nvSpPr>
        <p:spPr>
          <a:xfrm>
            <a:off x="9261118" y="4753814"/>
            <a:ext cx="2691711" cy="328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</a:t>
            </a:r>
            <a:r>
              <a:rPr lang="en-US" sz="1400" b="1" kern="100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@wraps </a:t>
            </a: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resolve </a:t>
            </a:r>
            <a:r>
              <a:rPr lang="en-US" sz="14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esse</a:t>
            </a: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</a:t>
            </a: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endParaRPr lang="en-ZA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63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A6EB036-017D-B106-34E0-A78866C8216D}"/>
              </a:ext>
            </a:extLst>
          </p:cNvPr>
          <p:cNvSpPr/>
          <p:nvPr/>
        </p:nvSpPr>
        <p:spPr>
          <a:xfrm>
            <a:off x="6918665" y="2388093"/>
            <a:ext cx="3885459" cy="2589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0057F6-D958-583B-2499-4FB109C94D7B}"/>
              </a:ext>
            </a:extLst>
          </p:cNvPr>
          <p:cNvSpPr/>
          <p:nvPr/>
        </p:nvSpPr>
        <p:spPr>
          <a:xfrm>
            <a:off x="284404" y="3932808"/>
            <a:ext cx="5423937" cy="71909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AFDE0-2FB2-4E5B-27A2-E21318F92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2" y="48369"/>
            <a:ext cx="11177591" cy="970450"/>
          </a:xfrm>
        </p:spPr>
        <p:txBody>
          <a:bodyPr>
            <a:normAutofit/>
          </a:bodyPr>
          <a:lstStyle/>
          <a:p>
            <a:r>
              <a:rPr lang="pt-BR" kern="100" dirty="0">
                <a:solidFill>
                  <a:schemeClr val="accent2">
                    <a:lumMod val="75000"/>
                  </a:schemeClr>
                </a:solidFill>
                <a:effectLst/>
                <a:cs typeface="Times New Roman" panose="02020603050405020304" pitchFamily="18" charset="0"/>
              </a:rPr>
              <a:t>from functool.wraps</a:t>
            </a:r>
            <a:endParaRPr lang="en-ZA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E128ABB-63FE-E34B-56E1-7EC9391E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1DB5D2-716F-6588-9111-04D4F7364F2E}"/>
              </a:ext>
            </a:extLst>
          </p:cNvPr>
          <p:cNvSpPr/>
          <p:nvPr/>
        </p:nvSpPr>
        <p:spPr>
          <a:xfrm>
            <a:off x="4123373" y="951021"/>
            <a:ext cx="3852908" cy="67174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resolver o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Bob,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duas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abordagens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5517B1-A871-3DAD-D380-0F14416081F9}"/>
              </a:ext>
            </a:extLst>
          </p:cNvPr>
          <p:cNvSpPr/>
          <p:nvPr/>
        </p:nvSpPr>
        <p:spPr>
          <a:xfrm>
            <a:off x="284404" y="1921471"/>
            <a:ext cx="5423937" cy="318318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i="1" dirty="0" err="1">
                <a:solidFill>
                  <a:srgbClr val="50FA7B"/>
                </a:solidFill>
                <a:latin typeface="Consolas" panose="020B0609020204030204" pitchFamily="49" charset="0"/>
              </a:rPr>
              <a:t>decorador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i="1" dirty="0">
                <a:solidFill>
                  <a:srgbClr val="50FA7B"/>
                </a:solidFill>
                <a:latin typeface="Consolas" panose="020B0609020204030204" pitchFamily="49" charset="0"/>
              </a:rPr>
              <a:t>wrapper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*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args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**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kwargs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sz="1600" dirty="0">
                <a:solidFill>
                  <a:srgbClr val="6272A4"/>
                </a:solidFill>
                <a:latin typeface="Consolas" panose="020B0609020204030204" pitchFamily="49" charset="0"/>
              </a:rPr>
              <a:t>"""</a:t>
            </a:r>
            <a:r>
              <a:rPr lang="en-ZA" sz="1600" dirty="0" err="1">
                <a:solidFill>
                  <a:srgbClr val="6272A4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6272A4"/>
                </a:solidFill>
                <a:latin typeface="Consolas" panose="020B0609020204030204" pitchFamily="49" charset="0"/>
              </a:rPr>
              <a:t> wrapper"""</a:t>
            </a:r>
            <a:endParaRPr lang="en-ZA" sz="16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sz="1600" i="1" dirty="0">
                <a:solidFill>
                  <a:srgbClr val="50FA7B"/>
                </a:solidFill>
                <a:latin typeface="Consolas" panose="020B0609020204030204" pitchFamily="49" charset="0"/>
              </a:rPr>
              <a:t>print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sz="1600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sz="1600" dirty="0">
                <a:solidFill>
                  <a:srgbClr val="F1FA8C"/>
                </a:solidFill>
                <a:latin typeface="Consolas" panose="020B0609020204030204" pitchFamily="49" charset="0"/>
              </a:rPr>
              <a:t>Antes de chamar a </a:t>
            </a:r>
            <a:r>
              <a:rPr lang="en-ZA" sz="1600" dirty="0" err="1">
                <a:solidFill>
                  <a:srgbClr val="F1FA8C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sz="1600" dirty="0" err="1">
                <a:solidFill>
                  <a:srgbClr val="F8F8F2"/>
                </a:solidFill>
                <a:latin typeface="Consolas" panose="020B0609020204030204" pitchFamily="49" charset="0"/>
              </a:rPr>
              <a:t>resultado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*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args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**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kwargs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sz="1600" i="1" dirty="0">
                <a:solidFill>
                  <a:srgbClr val="50FA7B"/>
                </a:solidFill>
                <a:latin typeface="Consolas" panose="020B0609020204030204" pitchFamily="49" charset="0"/>
              </a:rPr>
              <a:t>print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sz="1600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sz="1600" dirty="0" err="1">
                <a:solidFill>
                  <a:srgbClr val="F1FA8C"/>
                </a:solidFill>
                <a:latin typeface="Consolas" panose="020B0609020204030204" pitchFamily="49" charset="0"/>
              </a:rPr>
              <a:t>Depois</a:t>
            </a:r>
            <a:r>
              <a:rPr lang="en-ZA" sz="1600" dirty="0">
                <a:solidFill>
                  <a:srgbClr val="F1FA8C"/>
                </a:solidFill>
                <a:latin typeface="Consolas" panose="020B0609020204030204" pitchFamily="49" charset="0"/>
              </a:rPr>
              <a:t> de chamar a </a:t>
            </a:r>
            <a:r>
              <a:rPr lang="en-ZA" sz="1600" dirty="0" err="1">
                <a:solidFill>
                  <a:srgbClr val="F1FA8C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sz="1600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dirty="0" err="1">
                <a:solidFill>
                  <a:srgbClr val="F8F8F2"/>
                </a:solidFill>
                <a:latin typeface="Consolas" panose="020B0609020204030204" pitchFamily="49" charset="0"/>
              </a:rPr>
              <a:t>resultado</a:t>
            </a:r>
            <a:endParaRPr lang="en-ZA" sz="16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endParaRPr lang="en-ZA" sz="16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ZA" sz="1600" i="1" dirty="0">
                <a:solidFill>
                  <a:srgbClr val="50FA7B"/>
                </a:solidFill>
                <a:latin typeface="Consolas" panose="020B0609020204030204" pitchFamily="49" charset="0"/>
              </a:rPr>
              <a:t>wrapper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.</a:t>
            </a:r>
            <a:r>
              <a:rPr lang="en-ZA" sz="1600" dirty="0">
                <a:solidFill>
                  <a:srgbClr val="BD93F9"/>
                </a:solidFill>
                <a:latin typeface="Consolas" panose="020B0609020204030204" pitchFamily="49" charset="0"/>
              </a:rPr>
              <a:t>__</a:t>
            </a:r>
            <a:r>
              <a:rPr lang="en-ZA" sz="1600" dirty="0" err="1">
                <a:solidFill>
                  <a:srgbClr val="BD93F9"/>
                </a:solidFill>
                <a:latin typeface="Consolas" panose="020B0609020204030204" pitchFamily="49" charset="0"/>
              </a:rPr>
              <a:t>qualname</a:t>
            </a:r>
            <a:r>
              <a:rPr lang="en-ZA" sz="1600" dirty="0">
                <a:solidFill>
                  <a:srgbClr val="BD93F9"/>
                </a:solidFill>
                <a:latin typeface="Consolas" panose="020B0609020204030204" pitchFamily="49" charset="0"/>
              </a:rPr>
              <a:t>__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.</a:t>
            </a:r>
            <a:r>
              <a:rPr lang="en-ZA" sz="1600" dirty="0">
                <a:solidFill>
                  <a:srgbClr val="BD93F9"/>
                </a:solidFill>
                <a:latin typeface="Consolas" panose="020B0609020204030204" pitchFamily="49" charset="0"/>
              </a:rPr>
              <a:t>__</a:t>
            </a:r>
            <a:r>
              <a:rPr lang="en-ZA" sz="1600" dirty="0" err="1">
                <a:solidFill>
                  <a:srgbClr val="BD93F9"/>
                </a:solidFill>
                <a:latin typeface="Consolas" panose="020B0609020204030204" pitchFamily="49" charset="0"/>
              </a:rPr>
              <a:t>qualname</a:t>
            </a:r>
            <a:r>
              <a:rPr lang="en-ZA" sz="1600" dirty="0">
                <a:solidFill>
                  <a:srgbClr val="BD93F9"/>
                </a:solidFill>
                <a:latin typeface="Consolas" panose="020B0609020204030204" pitchFamily="49" charset="0"/>
              </a:rPr>
              <a:t>__</a:t>
            </a:r>
            <a:endParaRPr lang="en-ZA" sz="16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ZA" sz="1600" i="1" dirty="0" err="1">
                <a:solidFill>
                  <a:srgbClr val="50FA7B"/>
                </a:solidFill>
                <a:latin typeface="Consolas" panose="020B0609020204030204" pitchFamily="49" charset="0"/>
              </a:rPr>
              <a:t>wrapper</a:t>
            </a:r>
            <a:r>
              <a:rPr lang="en-ZA" sz="1600" dirty="0" err="1">
                <a:solidFill>
                  <a:srgbClr val="F8F8F2"/>
                </a:solidFill>
                <a:latin typeface="Consolas" panose="020B0609020204030204" pitchFamily="49" charset="0"/>
              </a:rPr>
              <a:t>.</a:t>
            </a:r>
            <a:r>
              <a:rPr lang="en-ZA" sz="1600" dirty="0" err="1">
                <a:solidFill>
                  <a:srgbClr val="BD93F9"/>
                </a:solidFill>
                <a:latin typeface="Consolas" panose="020B0609020204030204" pitchFamily="49" charset="0"/>
              </a:rPr>
              <a:t>__doc</a:t>
            </a:r>
            <a:r>
              <a:rPr lang="en-ZA" sz="1600" dirty="0">
                <a:solidFill>
                  <a:srgbClr val="BD93F9"/>
                </a:solidFill>
                <a:latin typeface="Consolas" panose="020B0609020204030204" pitchFamily="49" charset="0"/>
              </a:rPr>
              <a:t>__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.</a:t>
            </a:r>
            <a:r>
              <a:rPr lang="en-ZA" sz="1600" dirty="0">
                <a:solidFill>
                  <a:srgbClr val="BD93F9"/>
                </a:solidFill>
                <a:latin typeface="Consolas" panose="020B0609020204030204" pitchFamily="49" charset="0"/>
              </a:rPr>
              <a:t>__doc__</a:t>
            </a:r>
            <a:endParaRPr lang="en-ZA" sz="16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b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ZA" sz="1600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i="1" dirty="0">
                <a:solidFill>
                  <a:srgbClr val="50FA7B"/>
                </a:solidFill>
                <a:latin typeface="Consolas" panose="020B0609020204030204" pitchFamily="49" charset="0"/>
              </a:rPr>
              <a:t>wrapper</a:t>
            </a:r>
            <a:endParaRPr lang="en-ZA" sz="1600" dirty="0">
              <a:solidFill>
                <a:srgbClr val="F8F8F2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104533B1-995A-8636-F847-0DA252489C4F}"/>
              </a:ext>
            </a:extLst>
          </p:cNvPr>
          <p:cNvSpPr/>
          <p:nvPr/>
        </p:nvSpPr>
        <p:spPr>
          <a:xfrm rot="5400000" flipV="1">
            <a:off x="3060950" y="1019855"/>
            <a:ext cx="785758" cy="955000"/>
          </a:xfrm>
          <a:prstGeom prst="ben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506A2C-19CB-CE70-72D4-17D5E91C5C6B}"/>
              </a:ext>
            </a:extLst>
          </p:cNvPr>
          <p:cNvSpPr/>
          <p:nvPr/>
        </p:nvSpPr>
        <p:spPr>
          <a:xfrm>
            <a:off x="6918665" y="2003459"/>
            <a:ext cx="4988931" cy="244289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i="1" dirty="0" err="1">
                <a:solidFill>
                  <a:srgbClr val="50FA7B"/>
                </a:solidFill>
                <a:latin typeface="Consolas" panose="020B0609020204030204" pitchFamily="49" charset="0"/>
              </a:rPr>
              <a:t>decorador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ZA" sz="1600" dirty="0">
                <a:solidFill>
                  <a:srgbClr val="50FA7B"/>
                </a:solidFill>
                <a:latin typeface="Consolas" panose="020B0609020204030204" pitchFamily="49" charset="0"/>
              </a:rPr>
              <a:t>@</a:t>
            </a:r>
            <a:r>
              <a:rPr lang="en-ZA" sz="1600" i="1" dirty="0">
                <a:solidFill>
                  <a:srgbClr val="50FA7B"/>
                </a:solidFill>
                <a:latin typeface="Consolas" panose="020B0609020204030204" pitchFamily="49" charset="0"/>
              </a:rPr>
              <a:t>wraps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sz="1600" dirty="0">
                <a:solidFill>
                  <a:srgbClr val="FFB86C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i="1" dirty="0">
                <a:solidFill>
                  <a:srgbClr val="50FA7B"/>
                </a:solidFill>
                <a:latin typeface="Consolas" panose="020B0609020204030204" pitchFamily="49" charset="0"/>
              </a:rPr>
              <a:t>wrapper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*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args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**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kwargs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sz="1600" dirty="0">
                <a:solidFill>
                  <a:srgbClr val="6272A4"/>
                </a:solidFill>
                <a:latin typeface="Consolas" panose="020B0609020204030204" pitchFamily="49" charset="0"/>
              </a:rPr>
              <a:t>"""</a:t>
            </a:r>
            <a:r>
              <a:rPr lang="en-ZA" sz="1600" dirty="0" err="1">
                <a:solidFill>
                  <a:srgbClr val="6272A4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6272A4"/>
                </a:solidFill>
                <a:latin typeface="Consolas" panose="020B0609020204030204" pitchFamily="49" charset="0"/>
              </a:rPr>
              <a:t> wrapper"""</a:t>
            </a:r>
            <a:endParaRPr lang="en-ZA" sz="16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sz="1600" i="1" dirty="0">
                <a:solidFill>
                  <a:srgbClr val="50FA7B"/>
                </a:solidFill>
                <a:latin typeface="Consolas" panose="020B0609020204030204" pitchFamily="49" charset="0"/>
              </a:rPr>
              <a:t>print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sz="1600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sz="1600" dirty="0">
                <a:solidFill>
                  <a:srgbClr val="F1FA8C"/>
                </a:solidFill>
                <a:latin typeface="Consolas" panose="020B0609020204030204" pitchFamily="49" charset="0"/>
              </a:rPr>
              <a:t>Antes de chamar a </a:t>
            </a:r>
            <a:r>
              <a:rPr lang="en-ZA" sz="1600" dirty="0" err="1">
                <a:solidFill>
                  <a:srgbClr val="F1FA8C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sz="1600" dirty="0" err="1">
                <a:solidFill>
                  <a:srgbClr val="F8F8F2"/>
                </a:solidFill>
                <a:latin typeface="Consolas" panose="020B0609020204030204" pitchFamily="49" charset="0"/>
              </a:rPr>
              <a:t>resultado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*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args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**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kwargs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sz="1600" i="1" dirty="0">
                <a:solidFill>
                  <a:srgbClr val="50FA7B"/>
                </a:solidFill>
                <a:latin typeface="Consolas" panose="020B0609020204030204" pitchFamily="49" charset="0"/>
              </a:rPr>
              <a:t>print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sz="1600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sz="1600" dirty="0" err="1">
                <a:solidFill>
                  <a:srgbClr val="F1FA8C"/>
                </a:solidFill>
                <a:latin typeface="Consolas" panose="020B0609020204030204" pitchFamily="49" charset="0"/>
              </a:rPr>
              <a:t>Depois</a:t>
            </a:r>
            <a:r>
              <a:rPr lang="en-ZA" sz="1600" dirty="0">
                <a:solidFill>
                  <a:srgbClr val="F1FA8C"/>
                </a:solidFill>
                <a:latin typeface="Consolas" panose="020B0609020204030204" pitchFamily="49" charset="0"/>
              </a:rPr>
              <a:t> de chamar a </a:t>
            </a:r>
            <a:r>
              <a:rPr lang="en-ZA" sz="1600" dirty="0" err="1">
                <a:solidFill>
                  <a:srgbClr val="F1FA8C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sz="1600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dirty="0" err="1">
                <a:solidFill>
                  <a:srgbClr val="F8F8F2"/>
                </a:solidFill>
                <a:latin typeface="Consolas" panose="020B0609020204030204" pitchFamily="49" charset="0"/>
              </a:rPr>
              <a:t>resultado</a:t>
            </a:r>
            <a:endParaRPr lang="en-ZA" sz="16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ZA" sz="1600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i="1" dirty="0">
                <a:solidFill>
                  <a:srgbClr val="50FA7B"/>
                </a:solidFill>
                <a:latin typeface="Consolas" panose="020B0609020204030204" pitchFamily="49" charset="0"/>
              </a:rPr>
              <a:t>wrapper</a:t>
            </a:r>
            <a:endParaRPr lang="en-ZA" sz="1600" dirty="0">
              <a:solidFill>
                <a:srgbClr val="F8F8F2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4D56E9-C604-C6AE-2670-B154B8FCF7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00695" y="1975346"/>
            <a:ext cx="671742" cy="671742"/>
          </a:xfrm>
          <a:prstGeom prst="rect">
            <a:avLst/>
          </a:prstGeom>
        </p:spPr>
      </p:pic>
      <p:sp>
        <p:nvSpPr>
          <p:cNvPr id="26" name="Arrow: Bent 25">
            <a:extLst>
              <a:ext uri="{FF2B5EF4-FFF2-40B4-BE49-F238E27FC236}">
                <a16:creationId xmlns:a16="http://schemas.microsoft.com/office/drawing/2014/main" id="{984A614D-958D-C66D-7956-C0FCD199BB76}"/>
              </a:ext>
            </a:extLst>
          </p:cNvPr>
          <p:cNvSpPr/>
          <p:nvPr/>
        </p:nvSpPr>
        <p:spPr>
          <a:xfrm rot="5400000">
            <a:off x="8068166" y="1165410"/>
            <a:ext cx="794251" cy="593935"/>
          </a:xfrm>
          <a:prstGeom prst="bentArrow">
            <a:avLst>
              <a:gd name="adj1" fmla="val 25000"/>
              <a:gd name="adj2" fmla="val 27344"/>
              <a:gd name="adj3" fmla="val 25000"/>
              <a:gd name="adj4" fmla="val 4375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30655A9-0E7C-55D4-5C86-C9A584EA4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3279" y="2063380"/>
            <a:ext cx="605162" cy="60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9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9" grpId="0" animBg="1"/>
      <p:bldP spid="10" grpId="0" animBg="1"/>
      <p:bldP spid="16" grpId="0" animBg="1"/>
      <p:bldP spid="19" grpId="0" animBg="1"/>
      <p:bldP spid="2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10893</TotalTime>
  <Words>1071</Words>
  <Application>Microsoft Office PowerPoint</Application>
  <PresentationFormat>Widescreen</PresentationFormat>
  <Paragraphs>162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Calisto MT</vt:lpstr>
      <vt:lpstr>CenturyGothic</vt:lpstr>
      <vt:lpstr>Consolas</vt:lpstr>
      <vt:lpstr>Hack-Bold</vt:lpstr>
      <vt:lpstr>Hack-Regular</vt:lpstr>
      <vt:lpstr>Mongolian Baiti</vt:lpstr>
      <vt:lpstr>Times New Roman</vt:lpstr>
      <vt:lpstr>Wingdings 2</vt:lpstr>
      <vt:lpstr>Slate</vt:lpstr>
      <vt:lpstr>BootCamp Code&amp;Data – Variaveis, tipos de dados, operadores, desvio de fluxo</vt:lpstr>
      <vt:lpstr>PowerPoint Presentation</vt:lpstr>
      <vt:lpstr>PowerPoint Presentation</vt:lpstr>
      <vt:lpstr>Built-in Sequence Types</vt:lpstr>
      <vt:lpstr>Mutables Sequence Type</vt:lpstr>
      <vt:lpstr>Rationale</vt:lpstr>
      <vt:lpstr>PEP 318 - Função decoradora</vt:lpstr>
      <vt:lpstr>PEP 318 - Função decoradora – Syntax Sugar (@)</vt:lpstr>
      <vt:lpstr>from functool.wraps</vt:lpstr>
      <vt:lpstr>Decorator factories</vt:lpstr>
      <vt:lpstr>Retornando funções internas</vt:lpstr>
      <vt:lpstr>Closures aninhados</vt:lpstr>
      <vt:lpstr>CODING </vt:lpstr>
      <vt:lpstr>PEP 318 – Decoradores para Funções e Métodos</vt:lpstr>
      <vt:lpstr>PowerPoint Presentation</vt:lpstr>
    </vt:vector>
  </TitlesOfParts>
  <Company>Standard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Python: O Deep Dive</dc:title>
  <dc:creator>Muronha, Wise W</dc:creator>
  <cp:lastModifiedBy>Muronha, Wise W</cp:lastModifiedBy>
  <cp:revision>91</cp:revision>
  <dcterms:created xsi:type="dcterms:W3CDTF">2025-01-08T10:04:41Z</dcterms:created>
  <dcterms:modified xsi:type="dcterms:W3CDTF">2025-10-13T14:30:58Z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6b9d4ea-d348-4e93-a29a-8def053c0154_Enabled">
    <vt:lpwstr>true</vt:lpwstr>
  </property>
  <property fmtid="{D5CDD505-2E9C-101B-9397-08002B2CF9AE}" pid="3" name="MSIP_Label_d6b9d4ea-d348-4e93-a29a-8def053c0154_SetDate">
    <vt:lpwstr>2025-01-08T10:14:09Z</vt:lpwstr>
  </property>
  <property fmtid="{D5CDD505-2E9C-101B-9397-08002B2CF9AE}" pid="4" name="MSIP_Label_d6b9d4ea-d348-4e93-a29a-8def053c0154_Method">
    <vt:lpwstr>Standard</vt:lpwstr>
  </property>
  <property fmtid="{D5CDD505-2E9C-101B-9397-08002B2CF9AE}" pid="5" name="MSIP_Label_d6b9d4ea-d348-4e93-a29a-8def053c0154_Name">
    <vt:lpwstr>d6b9d4ea-d348-4e93-a29a-8def053c0154</vt:lpwstr>
  </property>
  <property fmtid="{D5CDD505-2E9C-101B-9397-08002B2CF9AE}" pid="6" name="MSIP_Label_d6b9d4ea-d348-4e93-a29a-8def053c0154_SiteId">
    <vt:lpwstr>7369e6ec-faa6-42fa-bc0e-4f332da5b1db</vt:lpwstr>
  </property>
  <property fmtid="{D5CDD505-2E9C-101B-9397-08002B2CF9AE}" pid="7" name="MSIP_Label_d6b9d4ea-d348-4e93-a29a-8def053c0154_ActionId">
    <vt:lpwstr>fb402ecd-3873-42ae-93d6-64ff3fd4a649</vt:lpwstr>
  </property>
  <property fmtid="{D5CDD505-2E9C-101B-9397-08002B2CF9AE}" pid="8" name="MSIP_Label_d6b9d4ea-d348-4e93-a29a-8def053c0154_ContentBits">
    <vt:lpwstr>2</vt:lpwstr>
  </property>
  <property fmtid="{D5CDD505-2E9C-101B-9397-08002B2CF9AE}" pid="9" name="ClassificationContentMarkingFooterLocations">
    <vt:lpwstr>Slate:8</vt:lpwstr>
  </property>
  <property fmtid="{D5CDD505-2E9C-101B-9397-08002B2CF9AE}" pid="10" name="ClassificationContentMarkingFooterText">
    <vt:lpwstr>Classified as Internal use only</vt:lpwstr>
  </property>
</Properties>
</file>